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eg" ContentType="image/jpeg"/>
  <Override PartName="/ppt/media/image4.jpeg" ContentType="image/jpeg"/>
  <Override PartName="/ppt/notesSlides/notesSlide8.xml" ContentType="application/vnd.openxmlformats-officedocument.presentationml.notesSlide+xml"/>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lvl1pPr>
      <a:defRPr>
        <a:solidFill>
          <a:srgbClr val="3F3F3F"/>
        </a:solidFill>
        <a:latin typeface="Calibri"/>
        <a:ea typeface="Calibri"/>
        <a:cs typeface="Calibri"/>
        <a:sym typeface="Calibri"/>
      </a:defRPr>
    </a:lvl1pPr>
    <a:lvl2pPr indent="457200">
      <a:defRPr>
        <a:solidFill>
          <a:srgbClr val="3F3F3F"/>
        </a:solidFill>
        <a:latin typeface="Calibri"/>
        <a:ea typeface="Calibri"/>
        <a:cs typeface="Calibri"/>
        <a:sym typeface="Calibri"/>
      </a:defRPr>
    </a:lvl2pPr>
    <a:lvl3pPr indent="914400">
      <a:defRPr>
        <a:solidFill>
          <a:srgbClr val="3F3F3F"/>
        </a:solidFill>
        <a:latin typeface="Calibri"/>
        <a:ea typeface="Calibri"/>
        <a:cs typeface="Calibri"/>
        <a:sym typeface="Calibri"/>
      </a:defRPr>
    </a:lvl3pPr>
    <a:lvl4pPr indent="1371600">
      <a:defRPr>
        <a:solidFill>
          <a:srgbClr val="3F3F3F"/>
        </a:solidFill>
        <a:latin typeface="Calibri"/>
        <a:ea typeface="Calibri"/>
        <a:cs typeface="Calibri"/>
        <a:sym typeface="Calibri"/>
      </a:defRPr>
    </a:lvl4pPr>
    <a:lvl5pPr indent="1828800">
      <a:defRPr>
        <a:solidFill>
          <a:srgbClr val="3F3F3F"/>
        </a:solidFill>
        <a:latin typeface="Calibri"/>
        <a:ea typeface="Calibri"/>
        <a:cs typeface="Calibri"/>
        <a:sym typeface="Calibri"/>
      </a:defRPr>
    </a:lvl5pPr>
    <a:lvl6pPr indent="2286000">
      <a:defRPr>
        <a:solidFill>
          <a:srgbClr val="3F3F3F"/>
        </a:solidFill>
        <a:latin typeface="Calibri"/>
        <a:ea typeface="Calibri"/>
        <a:cs typeface="Calibri"/>
        <a:sym typeface="Calibri"/>
      </a:defRPr>
    </a:lvl6pPr>
    <a:lvl7pPr indent="2743200">
      <a:defRPr>
        <a:solidFill>
          <a:srgbClr val="3F3F3F"/>
        </a:solidFill>
        <a:latin typeface="Calibri"/>
        <a:ea typeface="Calibri"/>
        <a:cs typeface="Calibri"/>
        <a:sym typeface="Calibri"/>
      </a:defRPr>
    </a:lvl7pPr>
    <a:lvl8pPr indent="3200400">
      <a:defRPr>
        <a:solidFill>
          <a:srgbClr val="3F3F3F"/>
        </a:solidFill>
        <a:latin typeface="Calibri"/>
        <a:ea typeface="Calibri"/>
        <a:cs typeface="Calibri"/>
        <a:sym typeface="Calibri"/>
      </a:defRPr>
    </a:lvl8pPr>
    <a:lvl9pPr indent="3657600">
      <a:defRPr>
        <a:solidFill>
          <a:srgbClr val="3F3F3F"/>
        </a:solidFill>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3F3F3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3F3F3F"/>
      </a:tcTxStyle>
      <a:tcStyle>
        <a:tcBdr>
          <a:left>
            <a:ln w="12700" cap="flat">
              <a:noFill/>
              <a:miter lim="400000"/>
            </a:ln>
          </a:left>
          <a:right>
            <a:ln w="12700" cap="flat">
              <a:noFill/>
              <a:miter lim="400000"/>
            </a:ln>
          </a:right>
          <a:top>
            <a:ln w="50800" cap="flat">
              <a:solidFill>
                <a:srgbClr val="3F3F3F"/>
              </a:solidFill>
              <a:prstDash val="solid"/>
              <a:bevel/>
            </a:ln>
          </a:top>
          <a:bottom>
            <a:ln w="25400" cap="flat">
              <a:solidFill>
                <a:srgbClr val="3F3F3F"/>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3F3F3F"/>
              </a:solidFill>
              <a:prstDash val="solid"/>
              <a:bevel/>
            </a:ln>
          </a:top>
          <a:bottom>
            <a:ln w="25400" cap="flat">
              <a:solidFill>
                <a:srgbClr val="3F3F3F"/>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3F3F3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b="def" i="def"/>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F3F3F"/>
          </a:solidFill>
        </a:fill>
      </a:tcStyle>
    </a:firstRow>
  </a:tblStyle>
  <a:tblStyle styleId="{2708684C-4D16-4618-839F-0558EEFCDFE6}" styleName="">
    <a:tblBg/>
    <a:wholeTbl>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solidFill>
            <a:srgbClr val="3F3F3F">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solidFill>
            <a:srgbClr val="3F3F3F">
              <a:alpha val="20000"/>
            </a:srgbClr>
          </a:solidFill>
        </a:fill>
      </a:tcStyle>
    </a:firstCol>
    <a:lastRow>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50800" cap="flat">
              <a:solidFill>
                <a:srgbClr val="3F3F3F"/>
              </a:solidFill>
              <a:prstDash val="solid"/>
              <a:bevel/>
            </a:ln>
          </a:top>
          <a:bottom>
            <a:ln w="127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noFill/>
        </a:fill>
      </a:tcStyle>
    </a:lastRow>
    <a:firstRow>
      <a:tcTxStyle b="on" i="on">
        <a:font>
          <a:latin typeface="Calibri"/>
          <a:ea typeface="Calibri"/>
          <a:cs typeface="Calibri"/>
        </a:font>
        <a:srgbClr val="3F3F3F"/>
      </a:tcTxStyle>
      <a:tcStyle>
        <a:tcBdr>
          <a:left>
            <a:ln w="12700" cap="flat">
              <a:solidFill>
                <a:srgbClr val="3F3F3F"/>
              </a:solidFill>
              <a:prstDash val="solid"/>
              <a:bevel/>
            </a:ln>
          </a:left>
          <a:right>
            <a:ln w="12700" cap="flat">
              <a:solidFill>
                <a:srgbClr val="3F3F3F"/>
              </a:solidFill>
              <a:prstDash val="solid"/>
              <a:bevel/>
            </a:ln>
          </a:right>
          <a:top>
            <a:ln w="12700" cap="flat">
              <a:solidFill>
                <a:srgbClr val="3F3F3F"/>
              </a:solidFill>
              <a:prstDash val="solid"/>
              <a:bevel/>
            </a:ln>
          </a:top>
          <a:bottom>
            <a:ln w="25400" cap="flat">
              <a:solidFill>
                <a:srgbClr val="3F3F3F"/>
              </a:solidFill>
              <a:prstDash val="solid"/>
              <a:bevel/>
            </a:ln>
          </a:bottom>
          <a:insideH>
            <a:ln w="12700" cap="flat">
              <a:solidFill>
                <a:srgbClr val="3F3F3F"/>
              </a:solidFill>
              <a:prstDash val="solid"/>
              <a:bevel/>
            </a:ln>
          </a:insideH>
          <a:insideV>
            <a:ln w="12700" cap="flat">
              <a:solidFill>
                <a:srgbClr val="3F3F3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ph type="sldImg"/>
          </p:nvPr>
        </p:nvSpPr>
        <p:spPr>
          <a:xfrm>
            <a:off x="1143000" y="685800"/>
            <a:ext cx="4572000" cy="3429000"/>
          </a:xfrm>
          <a:prstGeom prst="rect">
            <a:avLst/>
          </a:prstGeom>
        </p:spPr>
        <p:txBody>
          <a:bodyPr/>
          <a:lstStyle/>
          <a:p>
            <a:pPr lvl="0"/>
          </a:p>
        </p:txBody>
      </p:sp>
      <p:sp>
        <p:nvSpPr>
          <p:cNvPr id="63" name="Shape 6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sldImg"/>
          </p:nvPr>
        </p:nvSpPr>
        <p:spPr>
          <a:prstGeom prst="rect">
            <a:avLst/>
          </a:prstGeom>
        </p:spPr>
        <p:txBody>
          <a:bodyPr/>
          <a:lstStyle/>
          <a:p>
            <a:pPr lvl="0"/>
          </a:p>
        </p:txBody>
      </p:sp>
      <p:sp>
        <p:nvSpPr>
          <p:cNvPr id="86" name="Shape 8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DoD OSBP is comprised of over 20 individual military components and defense agencies with the top 5 being Army, Navy, Air Force, Defense Logistics Agency, and Missile Defense Agency.  In FY 2015, each of those components and agencies contributed to the Department of Defense overall scorecard rating of A for prime and subcontracting awards.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lvl="0"/>
          </a:p>
        </p:txBody>
      </p:sp>
      <p:sp>
        <p:nvSpPr>
          <p:cNvPr id="100" name="Shape 100"/>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office of small Business programs has many responsibilities.  Some of the things we do are develop small business policies and provide oversight to ensure compliance by all Military Departments and Defense Agencies.  We ensure that the DoD properly implements small business laws to maximize small business utilization, both in prime contracting and subcontracting, across all DoD acquisitions.  We manage programs and outreach efforts to support the development of a climate that consistently pursues small business solutions to the maximum extent practicable.  OSBP strives to align ourselves with the Better Buying Power initiatives outlined by the Honorable Frank Kendall.  Better Buying Power 3.0, which focuses on achieving military dominance through technical excellence and innovation, establishes the following priorities:</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Achieve Affordable Programs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 cost constraints on resources DOD can allocate for a program capability; resources include funding and manpower</a:t>
            </a:r>
            <a:endParaRPr sz="1200">
              <a:latin typeface="Calibri"/>
              <a:ea typeface="Calibri"/>
              <a:cs typeface="Calibri"/>
              <a:sym typeface="Calibri"/>
            </a:endParaRPr>
          </a:p>
          <a:p>
            <a:pPr lvl="1" indent="0" defTabSz="914400">
              <a:lnSpc>
                <a:spcPct val="100000"/>
              </a:lnSpc>
              <a:defRPr sz="1800"/>
            </a:pPr>
            <a:r>
              <a:rPr b="1" sz="1200">
                <a:latin typeface="Calibri"/>
                <a:ea typeface="Calibri"/>
                <a:cs typeface="Calibri"/>
                <a:sym typeface="Calibri"/>
              </a:rPr>
              <a:t>Achieve dominate capabilities while controlling lifecycle costs</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 process improvements help control FUTURE costs; critical to proposing affordable and quality requirements</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Incentivize Productivity in industry and government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 reward contractors for successful supply chains and indirect expense management – subcontracting credits, mentor protégé, etc.</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Eliminate Unproductive Processes and Bureaucracy </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	</a:t>
            </a:r>
            <a:r>
              <a:rPr sz="1200">
                <a:latin typeface="Calibri"/>
                <a:ea typeface="Calibri"/>
                <a:cs typeface="Calibri"/>
                <a:sym typeface="Calibri"/>
              </a:rPr>
              <a:t>- low-value added processes/cumbersome document requirements significantly delay the acquisition process …working to streamline)</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Promote Effective Competition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 DOD continues to stress creating, maintaining, and sustaining a healthy, viable and innovative industrial base to promote effective competition)</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Improve Tradecraft in Acquisition of Services </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	</a:t>
            </a:r>
            <a:r>
              <a:rPr sz="1200">
                <a:latin typeface="Calibri"/>
                <a:ea typeface="Calibri"/>
                <a:cs typeface="Calibri"/>
                <a:sym typeface="Calibri"/>
              </a:rPr>
              <a:t>- begins with proper requirements documentation which in turn leads to proper market research and a well-written PWS/SOW …tools are being developed to assist acquisition personnel)</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Improve the Professionalism of the Total Acquisition Workforce </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	- in the effort to serve the warfighter at the highest levels, we expect responsibility, integrity and accountability - key leaders should have the required qualifications for the positions they hold – this includes the appropriate amount of relevant experience, education, and training – currently developing SBP certification classes – DAU will roll out in Q1 FY17</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buSzPct val="100000"/>
              <a:buFont typeface="Wingdings"/>
              <a:buChar char="▪"/>
              <a:defRPr sz="1800"/>
            </a:pPr>
            <a:r>
              <a:rPr sz="1200">
                <a:latin typeface="Calibri"/>
                <a:ea typeface="Calibri"/>
                <a:cs typeface="Calibri"/>
                <a:sym typeface="Calibri"/>
              </a:rPr>
              <a:t>OSBP embodies the priorities established by better buying power 3.0, and is an internal </a:t>
            </a:r>
            <a:r>
              <a:rPr sz="1200">
                <a:solidFill>
                  <a:srgbClr val="17375E"/>
                </a:solidFill>
                <a:latin typeface="Calibri"/>
                <a:ea typeface="Calibri"/>
                <a:cs typeface="Calibri"/>
                <a:sym typeface="Calibri"/>
              </a:rPr>
              <a:t>advocate for the role of small business as an integral part of an innovative and technologically superior defense industrial base.</a:t>
            </a:r>
            <a:endParaRPr sz="1200">
              <a:latin typeface="Calibri"/>
              <a:ea typeface="Calibri"/>
              <a:cs typeface="Calibri"/>
              <a:sym typeface="Calibri"/>
            </a:endParaRPr>
          </a:p>
          <a:p>
            <a:pPr lvl="1" indent="45720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lvl="0"/>
          </a:p>
        </p:txBody>
      </p:sp>
      <p:sp>
        <p:nvSpPr>
          <p:cNvPr id="107" name="Shape 107"/>
          <p:cNvSpPr/>
          <p:nvPr>
            <p:ph type="body" sz="quarter" idx="1"/>
          </p:nvPr>
        </p:nvSpPr>
        <p:spPr>
          <a:prstGeom prst="rect">
            <a:avLst/>
          </a:prstGeom>
        </p:spPr>
        <p:txBody>
          <a:bodyPr/>
          <a:lstStyle/>
          <a:p>
            <a:pPr lvl="1" indent="0" defTabSz="914400">
              <a:lnSpc>
                <a:spcPct val="100000"/>
              </a:lnSpc>
              <a:defRPr sz="1800"/>
            </a:pPr>
            <a:r>
              <a:rPr sz="1200">
                <a:latin typeface="Calibri"/>
                <a:ea typeface="Calibri"/>
                <a:cs typeface="Calibri"/>
                <a:sym typeface="Calibri"/>
              </a:rPr>
              <a:t>Now let get into some of the programs of OSBP.  The SBIR and STTR programs afford small businesses opportunities to provide innovation and applied research for the DoD. The DoD sponsors the SBIR and STTR programs by providing funding each year to initiate research and development projects at small technology companies -- projects that serve a DoD need and have commercial applications.  The primary purpose of the </a:t>
            </a:r>
            <a:r>
              <a:rPr b="1" sz="1200">
                <a:latin typeface="Calibri"/>
                <a:ea typeface="Calibri"/>
                <a:cs typeface="Calibri"/>
                <a:sym typeface="Calibri"/>
              </a:rPr>
              <a:t>SBIR</a:t>
            </a:r>
            <a:r>
              <a:rPr sz="1200">
                <a:latin typeface="Calibri"/>
                <a:ea typeface="Calibri"/>
                <a:cs typeface="Calibri"/>
                <a:sym typeface="Calibri"/>
              </a:rPr>
              <a:t> program is to strengthen the role of innovative small business concerns (SBCs) in federally-funded research or research and development (R/R&amp;D).  The purpose of the </a:t>
            </a:r>
            <a:r>
              <a:rPr b="1" sz="1200">
                <a:latin typeface="Calibri"/>
                <a:ea typeface="Calibri"/>
                <a:cs typeface="Calibri"/>
                <a:sym typeface="Calibri"/>
              </a:rPr>
              <a:t>STTR</a:t>
            </a:r>
            <a:r>
              <a:rPr sz="1200">
                <a:latin typeface="Calibri"/>
                <a:ea typeface="Calibri"/>
                <a:cs typeface="Calibri"/>
                <a:sym typeface="Calibri"/>
              </a:rPr>
              <a:t> program is to stimulate a partnership of ideas and technologies between innovative SBCs and research institutions through federally funded R/R&amp;D.  And </a:t>
            </a:r>
            <a:r>
              <a:rPr b="1" sz="1200">
                <a:latin typeface="Calibri"/>
                <a:ea typeface="Calibri"/>
                <a:cs typeface="Calibri"/>
                <a:sym typeface="Calibri"/>
              </a:rPr>
              <a:t>Commercialization</a:t>
            </a:r>
            <a:r>
              <a:rPr sz="1200">
                <a:latin typeface="Calibri"/>
                <a:ea typeface="Calibri"/>
                <a:cs typeface="Calibri"/>
                <a:sym typeface="Calibri"/>
              </a:rPr>
              <a:t> Increases the return on the Department's SBIR/STTR Phase I and II investments by facilitating the transfer of SBIR/STTR technologies into DoD programs of record and fielded systems. </a:t>
            </a:r>
            <a:endParaRPr sz="1200">
              <a:latin typeface="Calibri"/>
              <a:ea typeface="Calibri"/>
              <a:cs typeface="Calibri"/>
              <a:sym typeface="Calibri"/>
            </a:endParaRPr>
          </a:p>
          <a:p>
            <a:pPr lvl="1" indent="0" defTabSz="914400">
              <a:lnSpc>
                <a:spcPct val="100000"/>
              </a:lnSpc>
              <a:defRPr sz="1800"/>
            </a:pP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next program Id like to talk about is the Rapid innovation program.  The </a:t>
            </a:r>
            <a:r>
              <a:rPr b="1" sz="1200">
                <a:latin typeface="Calibri"/>
                <a:ea typeface="Calibri"/>
                <a:cs typeface="Calibri"/>
                <a:sym typeface="Calibri"/>
              </a:rPr>
              <a:t>RIP program </a:t>
            </a:r>
            <a:r>
              <a:rPr sz="1200">
                <a:latin typeface="Calibri"/>
                <a:ea typeface="Calibri"/>
                <a:cs typeface="Calibri"/>
                <a:sym typeface="Calibri"/>
              </a:rPr>
              <a:t>is statutorily authorized for the purpose of providing a competitive, merit-based program designed to accelerate the fielding of innovative technologies into DoD POR using SBIR Phase II technologies, technologies developed in DoD laboratories, and other innovative technologies. In conjunction with the Assistant Secretary of Defense for Research and Engineering, the DoD OSBP oversees the program on behalf of the Military Departments and Defense Agencies to support the transition of innovative technologies into DoD POR and others that meet specific defense critical needs. The OSBP accomplishes this by advising DoD leadership, monitoring performance, and participating in outreach efforts to small and non-traditional businesses.</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We also have the Indian Incentive Program.  The </a:t>
            </a:r>
            <a:r>
              <a:rPr b="1" sz="1200">
                <a:latin typeface="Calibri"/>
                <a:ea typeface="Calibri"/>
                <a:cs typeface="Calibri"/>
                <a:sym typeface="Calibri"/>
              </a:rPr>
              <a:t>IIP Program </a:t>
            </a:r>
            <a:r>
              <a:rPr sz="1200">
                <a:latin typeface="Calibri"/>
                <a:ea typeface="Calibri"/>
                <a:cs typeface="Calibri"/>
                <a:sym typeface="Calibri"/>
              </a:rPr>
              <a:t>encourages prime contractors to subcontract with Native American companies by providing a 5 percent incentive to the prime  contractor on the total amount subcontracted to an Indian-owned economic enterprise or Indian organization. The OSBP is responsible for funding for the program, processes incentive requests, and distributes funds to contracting offices. The OSBP educates the Native American community and other stakeholders regarding the program and its benefits.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lvl="0"/>
          </a:p>
        </p:txBody>
      </p:sp>
      <p:sp>
        <p:nvSpPr>
          <p:cNvPr id="121" name="Shape 12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Next we have the Mentor-Protégé Program.  The </a:t>
            </a:r>
            <a:r>
              <a:rPr b="1" sz="1200">
                <a:latin typeface="Calibri"/>
                <a:ea typeface="Calibri"/>
                <a:cs typeface="Calibri"/>
                <a:sym typeface="Calibri"/>
              </a:rPr>
              <a:t>MPP Program </a:t>
            </a:r>
            <a:r>
              <a:rPr sz="1200">
                <a:latin typeface="Calibri"/>
                <a:ea typeface="Calibri"/>
                <a:cs typeface="Calibri"/>
                <a:sym typeface="Calibri"/>
              </a:rPr>
              <a:t>provides incentives for DoD prime contractors serving as approved DoD mentors to assist eligible protégé firms in enhancing their capabilities under active DoD Mentor-Protégé Agreements. The intent of the program is to increase participation of small businesses in Government and commercial contracts by increasing their capabilities to comply with contract requirements in areas such as accounting or cybersecurity.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sldImg"/>
          </p:nvPr>
        </p:nvSpPr>
        <p:spPr>
          <a:prstGeom prst="rect">
            <a:avLst/>
          </a:prstGeom>
        </p:spPr>
        <p:txBody>
          <a:bodyPr/>
          <a:lstStyle/>
          <a:p>
            <a:pPr lvl="0"/>
          </a:p>
        </p:txBody>
      </p:sp>
      <p:sp>
        <p:nvSpPr>
          <p:cNvPr id="129" name="Shape 129"/>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The last program the Socioeconomic Programs.  OSBP fosters a climate that promotes inclusion of the socioeconomic categories of small disadvantaged business (SDB), service-disabled veteran-owned small business (SDVOSB), veteran-owned small business (VOSB), Historically Underutilized Business Zone (HUBZone), and WOSB/economically disadvantaged women-owned small business (EDWOSB) utilization in DoD acquisitions. To help create this climate, the OSBP provides guidance, advice, and training and outreach to internal and external entities.  The OSBP provides support to the DoD acquisition community in complying with small business statutes and the achievement of statutory goals for the various socioeconomic categories.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lvl="0"/>
          </a:p>
        </p:txBody>
      </p:sp>
      <p:sp>
        <p:nvSpPr>
          <p:cNvPr id="137" name="Shape 137"/>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Lets talk about some OSBP initiatives.  </a:t>
            </a: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STEM Program</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October 2012, the DoD OSBP stood up the STEM Entrepreneurship Initiative aimed at bridging the gap between scientific innovation and business development. The initiative focuses on nurturing small businesses with a STEM mission. As a result of this initiative, the DoD OSBP is engaged for the first time with the White House Office of Science &amp; Technology Policy to identify solutions that encourage talented scientists and engineers to become entrepreneurs, and to maximize commercialization of innovative technologies. Additionally, the DoD OSBP is making use of existing resources, such as the Mentor Protégé Program, to re-focus on bringing innovative technologies into the Department. The OSBP engages to provide information about programs such as RIP and SBIR on the Defense Innovation Marketplace, a site developed by the DoD to communicate technology-based opportunities to industry.</a:t>
            </a:r>
            <a:endParaRPr sz="1200">
              <a:latin typeface="Calibri"/>
              <a:ea typeface="Calibri"/>
              <a:cs typeface="Calibri"/>
              <a:sym typeface="Calibri"/>
            </a:endParaRP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b="1" sz="1200">
                <a:latin typeface="Calibri"/>
                <a:ea typeface="Calibri"/>
                <a:cs typeface="Calibri"/>
                <a:sym typeface="Calibri"/>
              </a:rPr>
              <a:t>Workforce Development</a:t>
            </a: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In April 2012, the USD(AT&amp;L) established small business as a separate acquisition workforce functional area. The small business career field enables the OSBP to professionalize and shape the current and future small business workforce by developing cross-functional opportunities, career qualifications, education, and training that target small business professionals.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lvl="0"/>
          </a:p>
        </p:txBody>
      </p:sp>
      <p:sp>
        <p:nvSpPr>
          <p:cNvPr id="148" name="Shape 14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If you have any questions or concerns please feel free to discuss them now or contact us at either our Pentagon office or our Mark Center office.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7" name="Shape 7"/>
          <p:cNvSpPr/>
          <p:nvPr>
            <p:ph type="title"/>
          </p:nvPr>
        </p:nvSpPr>
        <p:spPr>
          <a:xfrm>
            <a:off x="722312" y="4406901"/>
            <a:ext cx="7772401" cy="2451099"/>
          </a:xfrm>
          <a:prstGeom prst="rect">
            <a:avLst/>
          </a:prstGeom>
        </p:spPr>
        <p:txBody>
          <a:bodyPr anchor="t">
            <a:normAutofit fontScale="100000" lnSpcReduction="0"/>
          </a:bodyPr>
          <a:lstStyle>
            <a:lvl1pPr algn="l">
              <a:defRPr b="0" sz="2000">
                <a:solidFill>
                  <a:srgbClr val="808080"/>
                </a:solidFill>
              </a:defRPr>
            </a:lvl1pPr>
          </a:lstStyle>
          <a:p>
            <a:pPr lvl="0">
              <a:defRPr sz="1800">
                <a:solidFill>
                  <a:srgbClr val="000000"/>
                </a:solidFill>
              </a:defRPr>
            </a:pPr>
            <a:r>
              <a:rPr sz="2000">
                <a:solidFill>
                  <a:srgbClr val="808080"/>
                </a:solidFill>
              </a:rPr>
              <a:t>Click to edit master title style</a:t>
            </a:r>
          </a:p>
        </p:txBody>
      </p:sp>
      <p:sp>
        <p:nvSpPr>
          <p:cNvPr id="8" name="Shape 8"/>
          <p:cNvSpPr/>
          <p:nvPr>
            <p:ph type="body" idx="1"/>
          </p:nvPr>
        </p:nvSpPr>
        <p:spPr>
          <a:xfrm>
            <a:off x="722312" y="1192213"/>
            <a:ext cx="7772401" cy="3214688"/>
          </a:xfrm>
          <a:prstGeom prst="rect">
            <a:avLst/>
          </a:prstGeom>
        </p:spPr>
        <p:txBody>
          <a:bodyPr lIns="0" tIns="0" rIns="0" bIns="0" anchor="b"/>
          <a:lstStyle/>
          <a:p>
            <a:pPr lvl="0" marL="0" indent="0">
              <a:spcBef>
                <a:spcPts val="700"/>
              </a:spcBef>
              <a:buSzTx/>
              <a:buFontTx/>
              <a:buNone/>
              <a:defRPr b="1" sz="3200">
                <a:solidFill>
                  <a:srgbClr val="0F253F"/>
                </a:solidFill>
                <a:latin typeface="Times New Roman"/>
                <a:ea typeface="Times New Roman"/>
                <a:cs typeface="Times New Roman"/>
                <a:sym typeface="Times New Roman"/>
              </a:defRPr>
            </a:pPr>
          </a:p>
        </p:txBody>
      </p:sp>
      <p:sp>
        <p:nvSpPr>
          <p:cNvPr id="9" name="Shape 9"/>
          <p:cNvSpPr/>
          <p:nvPr>
            <p:ph type="sldNum" sz="quarter" idx="2"/>
          </p:nvPr>
        </p:nvSpPr>
        <p:spPr>
          <a:xfrm>
            <a:off x="8693726" y="6608286"/>
            <a:ext cx="457201" cy="134306"/>
          </a:xfrm>
          <a:prstGeom prst="rect">
            <a:avLst/>
          </a:prstGeom>
        </p:spPr>
        <p:txBody>
          <a:bodyPr/>
          <a:lstStyle/>
          <a:p>
            <a:pPr lvl="0"/>
            <a:fld id="{86CB4B4D-7CA3-9044-876B-883B54F8677D}" type="slidenum"/>
          </a:p>
        </p:txBody>
      </p:sp>
      <p:pic>
        <p:nvPicPr>
          <p:cNvPr id="10" name="image2.png"/>
          <p:cNvPicPr/>
          <p:nvPr/>
        </p:nvPicPr>
        <p:blipFill>
          <a:blip r:embed="rId2">
            <a:extLst/>
          </a:blip>
          <a:stretch>
            <a:fillRect/>
          </a:stretch>
        </p:blipFill>
        <p:spPr>
          <a:xfrm>
            <a:off x="990600" y="762000"/>
            <a:ext cx="2209800" cy="2229673"/>
          </a:xfrm>
          <a:prstGeom prst="rect">
            <a:avLst/>
          </a:prstGeom>
          <a:ln w="12700">
            <a:miter lim="400000"/>
          </a:ln>
        </p:spPr>
      </p:pic>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1_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43" name="Shape 43"/>
          <p:cNvSpPr/>
          <p:nvPr>
            <p:ph type="body" idx="1"/>
          </p:nvPr>
        </p:nvSpPr>
        <p:spPr>
          <a:prstGeom prst="rect">
            <a:avLst/>
          </a:prstGeom>
        </p:spPr>
        <p:txBody>
          <a:bodyPr/>
          <a:lstStyle>
            <a:lvl1pPr>
              <a:defRPr>
                <a:solidFill>
                  <a:srgbClr val="DCE6F2"/>
                </a:solidFill>
              </a:defRPr>
            </a:lvl1pPr>
            <a:lvl2pPr>
              <a:defRPr>
                <a:solidFill>
                  <a:srgbClr val="DCE6F2"/>
                </a:solidFill>
              </a:defRPr>
            </a:lvl2pPr>
            <a:lvl3pPr>
              <a:defRPr>
                <a:solidFill>
                  <a:srgbClr val="DCE6F2"/>
                </a:solidFill>
              </a:defRPr>
            </a:lvl3pPr>
            <a:lvl4pPr>
              <a:defRPr>
                <a:solidFill>
                  <a:srgbClr val="DCE6F2"/>
                </a:solidFill>
              </a:defRPr>
            </a:lvl4pPr>
            <a:lvl5pPr>
              <a:defRPr>
                <a:solidFill>
                  <a:srgbClr val="DCE6F2"/>
                </a:solidFill>
              </a:defRPr>
            </a:lvl5pPr>
          </a:lstStyle>
          <a:p>
            <a:pPr lvl="0">
              <a:defRPr sz="1800">
                <a:solidFill>
                  <a:srgbClr val="000000"/>
                </a:solidFill>
              </a:defRPr>
            </a:pPr>
            <a:r>
              <a:rPr sz="2400">
                <a:solidFill>
                  <a:srgbClr val="DCE6F2"/>
                </a:solidFill>
              </a:rPr>
              <a:t>Click to edit Master text styles</a:t>
            </a:r>
            <a:endParaRPr sz="2400">
              <a:solidFill>
                <a:srgbClr val="DCE6F2"/>
              </a:solidFill>
            </a:endParaRPr>
          </a:p>
          <a:p>
            <a:pPr lvl="1">
              <a:defRPr sz="1800">
                <a:solidFill>
                  <a:srgbClr val="000000"/>
                </a:solidFill>
              </a:defRPr>
            </a:pPr>
            <a:r>
              <a:rPr sz="2400">
                <a:solidFill>
                  <a:srgbClr val="DCE6F2"/>
                </a:solidFill>
              </a:rPr>
              <a:t>Second level</a:t>
            </a:r>
            <a:endParaRPr sz="2400">
              <a:solidFill>
                <a:srgbClr val="DCE6F2"/>
              </a:solidFill>
            </a:endParaRPr>
          </a:p>
          <a:p>
            <a:pPr lvl="2">
              <a:defRPr sz="1800">
                <a:solidFill>
                  <a:srgbClr val="000000"/>
                </a:solidFill>
              </a:defRPr>
            </a:pPr>
            <a:r>
              <a:rPr sz="2400">
                <a:solidFill>
                  <a:srgbClr val="DCE6F2"/>
                </a:solidFill>
              </a:rPr>
              <a:t>Third level</a:t>
            </a:r>
            <a:endParaRPr sz="2400">
              <a:solidFill>
                <a:srgbClr val="DCE6F2"/>
              </a:solidFill>
            </a:endParaRPr>
          </a:p>
          <a:p>
            <a:pPr lvl="3">
              <a:defRPr sz="1800">
                <a:solidFill>
                  <a:srgbClr val="000000"/>
                </a:solidFill>
              </a:defRPr>
            </a:pPr>
            <a:r>
              <a:rPr sz="2400">
                <a:solidFill>
                  <a:srgbClr val="DCE6F2"/>
                </a:solidFill>
              </a:rPr>
              <a:t>Fourth level</a:t>
            </a:r>
            <a:endParaRPr sz="2400">
              <a:solidFill>
                <a:srgbClr val="DCE6F2"/>
              </a:solidFill>
            </a:endParaRPr>
          </a:p>
          <a:p>
            <a:pPr lvl="4">
              <a:defRPr sz="1800">
                <a:solidFill>
                  <a:srgbClr val="000000"/>
                </a:solidFill>
              </a:defRPr>
            </a:pPr>
            <a:r>
              <a:rPr sz="2400">
                <a:solidFill>
                  <a:srgbClr val="DCE6F2"/>
                </a:solidFill>
              </a:rPr>
              <a:t>Fifth level</a:t>
            </a:r>
          </a:p>
        </p:txBody>
      </p:sp>
      <p:sp>
        <p:nvSpPr>
          <p:cNvPr id="44" name="Shape 44"/>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1_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6" name="Shape 46"/>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47" name="Shape 47"/>
          <p:cNvSpPr/>
          <p:nvPr>
            <p:ph type="body" idx="1"/>
          </p:nvPr>
        </p:nvSpPr>
        <p:spPr>
          <a:xfrm>
            <a:off x="457200" y="1600200"/>
            <a:ext cx="4038600" cy="5257800"/>
          </a:xfrm>
          <a:prstGeom prst="rect">
            <a:avLst/>
          </a:prstGeom>
        </p:spPr>
        <p:txBody>
          <a:bodyPr/>
          <a:lstStyle>
            <a:lvl1pPr>
              <a:defRPr>
                <a:solidFill>
                  <a:srgbClr val="DCE6F2"/>
                </a:solidFill>
              </a:defRPr>
            </a:lvl1pPr>
            <a:lvl2pPr>
              <a:defRPr>
                <a:solidFill>
                  <a:srgbClr val="DCE6F2"/>
                </a:solidFill>
              </a:defRPr>
            </a:lvl2pPr>
            <a:lvl3pPr>
              <a:defRPr>
                <a:solidFill>
                  <a:srgbClr val="DCE6F2"/>
                </a:solidFill>
              </a:defRPr>
            </a:lvl3pPr>
            <a:lvl4pPr>
              <a:defRPr>
                <a:solidFill>
                  <a:srgbClr val="DCE6F2"/>
                </a:solidFill>
              </a:defRPr>
            </a:lvl4pPr>
            <a:lvl5pPr>
              <a:defRPr>
                <a:solidFill>
                  <a:srgbClr val="DCE6F2"/>
                </a:solidFill>
              </a:defRPr>
            </a:lvl5pPr>
          </a:lstStyle>
          <a:p>
            <a:pPr lvl="0">
              <a:defRPr sz="1800">
                <a:solidFill>
                  <a:srgbClr val="000000"/>
                </a:solidFill>
              </a:defRPr>
            </a:pPr>
            <a:r>
              <a:rPr sz="2400">
                <a:solidFill>
                  <a:srgbClr val="DCE6F2"/>
                </a:solidFill>
              </a:rPr>
              <a:t>Click to edit Master text styles</a:t>
            </a:r>
            <a:endParaRPr sz="2400">
              <a:solidFill>
                <a:srgbClr val="DCE6F2"/>
              </a:solidFill>
            </a:endParaRPr>
          </a:p>
          <a:p>
            <a:pPr lvl="1">
              <a:defRPr sz="1800">
                <a:solidFill>
                  <a:srgbClr val="000000"/>
                </a:solidFill>
              </a:defRPr>
            </a:pPr>
            <a:r>
              <a:rPr sz="2400">
                <a:solidFill>
                  <a:srgbClr val="DCE6F2"/>
                </a:solidFill>
              </a:rPr>
              <a:t>Second level</a:t>
            </a:r>
            <a:endParaRPr sz="2400">
              <a:solidFill>
                <a:srgbClr val="DCE6F2"/>
              </a:solidFill>
            </a:endParaRPr>
          </a:p>
          <a:p>
            <a:pPr lvl="2">
              <a:defRPr sz="1800">
                <a:solidFill>
                  <a:srgbClr val="000000"/>
                </a:solidFill>
              </a:defRPr>
            </a:pPr>
            <a:r>
              <a:rPr sz="2400">
                <a:solidFill>
                  <a:srgbClr val="DCE6F2"/>
                </a:solidFill>
              </a:rPr>
              <a:t>Third level</a:t>
            </a:r>
            <a:endParaRPr sz="2400">
              <a:solidFill>
                <a:srgbClr val="DCE6F2"/>
              </a:solidFill>
            </a:endParaRPr>
          </a:p>
          <a:p>
            <a:pPr lvl="3">
              <a:defRPr sz="1800">
                <a:solidFill>
                  <a:srgbClr val="000000"/>
                </a:solidFill>
              </a:defRPr>
            </a:pPr>
            <a:r>
              <a:rPr sz="2400">
                <a:solidFill>
                  <a:srgbClr val="DCE6F2"/>
                </a:solidFill>
              </a:rPr>
              <a:t>Fourth level</a:t>
            </a:r>
            <a:endParaRPr sz="2400">
              <a:solidFill>
                <a:srgbClr val="DCE6F2"/>
              </a:solidFill>
            </a:endParaRPr>
          </a:p>
          <a:p>
            <a:pPr lvl="4">
              <a:defRPr sz="1800">
                <a:solidFill>
                  <a:srgbClr val="000000"/>
                </a:solidFill>
              </a:defRPr>
            </a:pPr>
            <a:r>
              <a:rPr sz="2400">
                <a:solidFill>
                  <a:srgbClr val="DCE6F2"/>
                </a:solidFill>
              </a:rPr>
              <a:t>Fifth level</a:t>
            </a:r>
          </a:p>
        </p:txBody>
      </p:sp>
      <p:sp>
        <p:nvSpPr>
          <p:cNvPr id="48" name="Shape 48"/>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1_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0" name="Shape 50"/>
          <p:cNvSpPr/>
          <p:nvPr>
            <p:ph type="title"/>
          </p:nvPr>
        </p:nvSpPr>
        <p:spPr>
          <a:xfrm>
            <a:off x="457200" y="181332"/>
            <a:ext cx="7620000" cy="950155"/>
          </a:xfrm>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
        <p:nvSpPr>
          <p:cNvPr id="51" name="Shape 51"/>
          <p:cNvSpPr/>
          <p:nvPr>
            <p:ph type="body" idx="1"/>
          </p:nvPr>
        </p:nvSpPr>
        <p:spPr>
          <a:xfrm>
            <a:off x="457200" y="1131486"/>
            <a:ext cx="4040188" cy="1043390"/>
          </a:xfrm>
          <a:prstGeom prst="rect">
            <a:avLst/>
          </a:prstGeom>
        </p:spPr>
        <p:txBody>
          <a:bodyPr anchor="b"/>
          <a:lstStyle>
            <a:lvl1pPr marL="0" indent="0">
              <a:spcBef>
                <a:spcPts val="400"/>
              </a:spcBef>
              <a:buSzTx/>
              <a:buFontTx/>
              <a:buNone/>
              <a:defRPr b="1" sz="2000">
                <a:solidFill>
                  <a:srgbClr val="FFFFFF"/>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FFFFFF"/>
                </a:solidFill>
              </a:rPr>
              <a:t>Click to edit Master text styles</a:t>
            </a:r>
          </a:p>
        </p:txBody>
      </p:sp>
      <p:sp>
        <p:nvSpPr>
          <p:cNvPr id="52" name="Shape 52"/>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1_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4" name="Shape 54"/>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
        <p:nvSpPr>
          <p:cNvPr id="55" name="Shape 55"/>
          <p:cNvSpPr/>
          <p:nvPr>
            <p:ph type="title"/>
          </p:nvPr>
        </p:nvSpPr>
        <p:spPr>
          <a:prstGeom prst="rect">
            <a:avLst/>
          </a:prstGeom>
        </p:spPr>
        <p:txBody>
          <a:bodyPr/>
          <a:lstStyle>
            <a:lvl1pPr>
              <a:defRPr>
                <a:solidFill>
                  <a:srgbClr val="FFFFFF"/>
                </a:solidFill>
              </a:defRPr>
            </a:lvl1pPr>
          </a:lstStyle>
          <a:p>
            <a:pPr lvl="0">
              <a:defRPr b="0" sz="1800">
                <a:solidFill>
                  <a:srgbClr val="000000"/>
                </a:solidFill>
              </a:defRPr>
            </a:pPr>
            <a:r>
              <a:rPr b="1" sz="2400">
                <a:solidFill>
                  <a:srgbClr val="FFFFFF"/>
                </a:solidFill>
              </a:rPr>
              <a:t>Click to edit Master title style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1_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Shape 57"/>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1_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9" name="Shape 59"/>
          <p:cNvSpPr/>
          <p:nvPr>
            <p:ph type="title"/>
          </p:nvPr>
        </p:nvSpPr>
        <p:spPr>
          <a:xfrm>
            <a:off x="1792288" y="4800600"/>
            <a:ext cx="5486401" cy="566740"/>
          </a:xfrm>
          <a:prstGeom prst="rect">
            <a:avLst/>
          </a:prstGeom>
        </p:spPr>
        <p:txBody>
          <a:bodyPr anchor="b"/>
          <a:lstStyle>
            <a:lvl1pPr algn="l">
              <a:defRPr sz="2000">
                <a:solidFill>
                  <a:srgbClr val="FFFFFF"/>
                </a:solidFill>
              </a:defRPr>
            </a:lvl1pPr>
          </a:lstStyle>
          <a:p>
            <a:pPr lvl="0">
              <a:defRPr b="0" sz="1800">
                <a:solidFill>
                  <a:srgbClr val="000000"/>
                </a:solidFill>
              </a:defRPr>
            </a:pPr>
            <a:r>
              <a:rPr b="1" sz="2000">
                <a:solidFill>
                  <a:srgbClr val="FFFFFF"/>
                </a:solidFill>
              </a:rPr>
              <a:t>Click to edit Master title style</a:t>
            </a:r>
          </a:p>
        </p:txBody>
      </p:sp>
      <p:sp>
        <p:nvSpPr>
          <p:cNvPr id="60" name="Shape 60"/>
          <p:cNvSpPr/>
          <p:nvPr>
            <p:ph type="body" idx="1"/>
          </p:nvPr>
        </p:nvSpPr>
        <p:spPr>
          <a:xfrm>
            <a:off x="1792288" y="5367337"/>
            <a:ext cx="5486401" cy="804864"/>
          </a:xfrm>
          <a:prstGeom prst="rect">
            <a:avLst/>
          </a:prstGeom>
        </p:spPr>
        <p:txBody>
          <a:bodyPr/>
          <a:lstStyle>
            <a:lvl1pPr marL="0" indent="0">
              <a:spcBef>
                <a:spcPts val="300"/>
              </a:spcBef>
              <a:buSzTx/>
              <a:buFontTx/>
              <a:buNone/>
              <a:defRPr sz="1400">
                <a:solidFill>
                  <a:srgbClr val="DCE6F2"/>
                </a:solidFill>
              </a:defRPr>
            </a:lvl1pPr>
          </a:lstStyle>
          <a:p>
            <a:pPr lvl="0">
              <a:defRPr sz="1800">
                <a:solidFill>
                  <a:srgbClr val="000000"/>
                </a:solidFill>
              </a:defRPr>
            </a:pPr>
            <a:r>
              <a:rPr sz="1400">
                <a:solidFill>
                  <a:srgbClr val="DCE6F2"/>
                </a:solidFill>
              </a:rPr>
              <a:t>Click to edit Master text styles</a:t>
            </a:r>
          </a:p>
        </p:txBody>
      </p:sp>
      <p:sp>
        <p:nvSpPr>
          <p:cNvPr id="61" name="Shape 61"/>
          <p:cNvSpPr/>
          <p:nvPr>
            <p:ph type="sldNum" sz="quarter" idx="2"/>
          </p:nvPr>
        </p:nvSpPr>
        <p:spPr>
          <a:xfrm>
            <a:off x="8686800" y="6608286"/>
            <a:ext cx="457200" cy="134306"/>
          </a:xfrm>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1_Section Header">
    <p:spTree>
      <p:nvGrpSpPr>
        <p:cNvPr id="1" name=""/>
        <p:cNvGrpSpPr/>
        <p:nvPr/>
      </p:nvGrpSpPr>
      <p:grpSpPr>
        <a:xfrm>
          <a:off x="0" y="0"/>
          <a:ext cx="0" cy="0"/>
          <a:chOff x="0" y="0"/>
          <a:chExt cx="0" cy="0"/>
        </a:xfrm>
      </p:grpSpPr>
      <p:sp>
        <p:nvSpPr>
          <p:cNvPr id="12" name="Shape 12"/>
          <p:cNvSpPr/>
          <p:nvPr>
            <p:ph type="title"/>
          </p:nvPr>
        </p:nvSpPr>
        <p:spPr>
          <a:xfrm>
            <a:off x="722312" y="4406901"/>
            <a:ext cx="7772401" cy="2451099"/>
          </a:xfrm>
          <a:prstGeom prst="rect">
            <a:avLst/>
          </a:prstGeom>
        </p:spPr>
        <p:txBody>
          <a:bodyPr anchor="t">
            <a:normAutofit fontScale="100000" lnSpcReduction="0"/>
          </a:bodyPr>
          <a:lstStyle>
            <a:lvl1pPr algn="l">
              <a:defRPr b="0" sz="2000">
                <a:solidFill>
                  <a:srgbClr val="808080"/>
                </a:solidFill>
              </a:defRPr>
            </a:lvl1pPr>
          </a:lstStyle>
          <a:p>
            <a:pPr lvl="0">
              <a:defRPr sz="1800">
                <a:solidFill>
                  <a:srgbClr val="000000"/>
                </a:solidFill>
              </a:defRPr>
            </a:pPr>
            <a:r>
              <a:rPr sz="2000">
                <a:solidFill>
                  <a:srgbClr val="808080"/>
                </a:solidFill>
              </a:rPr>
              <a:t>Click to edit master title style</a:t>
            </a:r>
          </a:p>
        </p:txBody>
      </p:sp>
      <p:sp>
        <p:nvSpPr>
          <p:cNvPr id="13" name="Shape 13"/>
          <p:cNvSpPr/>
          <p:nvPr>
            <p:ph type="body" idx="1"/>
          </p:nvPr>
        </p:nvSpPr>
        <p:spPr>
          <a:xfrm>
            <a:off x="722312" y="1192213"/>
            <a:ext cx="7772401" cy="3214688"/>
          </a:xfrm>
          <a:prstGeom prst="rect">
            <a:avLst/>
          </a:prstGeom>
        </p:spPr>
        <p:txBody>
          <a:bodyPr lIns="0" tIns="0" rIns="0" bIns="0" anchor="b"/>
          <a:lstStyle/>
          <a:p>
            <a:pPr lvl="0" marL="0" indent="0">
              <a:spcBef>
                <a:spcPts val="700"/>
              </a:spcBef>
              <a:buSzTx/>
              <a:buFontTx/>
              <a:buNone/>
              <a:defRPr b="1" sz="3200">
                <a:solidFill>
                  <a:srgbClr val="0F253F"/>
                </a:solidFill>
                <a:latin typeface="Times New Roman"/>
                <a:ea typeface="Times New Roman"/>
                <a:cs typeface="Times New Roman"/>
                <a:sym typeface="Times New Roman"/>
              </a:defRPr>
            </a:pPr>
          </a:p>
        </p:txBody>
      </p:sp>
      <p:sp>
        <p:nvSpPr>
          <p:cNvPr id="14" name="Shape 14"/>
          <p:cNvSpPr/>
          <p:nvPr>
            <p:ph type="sldNum" sz="quarter" idx="2"/>
          </p:nvPr>
        </p:nvSpPr>
        <p:spPr>
          <a:xfrm>
            <a:off x="8693726" y="6608286"/>
            <a:ext cx="457201"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17" name="Shape 17"/>
          <p:cNvSpPr/>
          <p:nvPr>
            <p:ph type="body" idx="1"/>
          </p:nvPr>
        </p:nvSpPr>
        <p:spPr>
          <a:prstGeom prst="rect">
            <a:avLst/>
          </a:prstGeom>
        </p:spPr>
        <p:txBody>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21" name="Shape 21"/>
          <p:cNvSpPr/>
          <p:nvPr>
            <p:ph type="body" idx="1"/>
          </p:nvPr>
        </p:nvSpPr>
        <p:spPr>
          <a:xfrm>
            <a:off x="457200" y="1600200"/>
            <a:ext cx="4038600" cy="5257800"/>
          </a:xfrm>
          <a:prstGeom prst="rect">
            <a:avLst/>
          </a:prstGeom>
        </p:spPr>
        <p:txBody>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22" name="Shape 22"/>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4" name="Shape 24"/>
          <p:cNvSpPr/>
          <p:nvPr>
            <p:ph type="title"/>
          </p:nvPr>
        </p:nvSpPr>
        <p:spPr>
          <a:xfrm>
            <a:off x="457200" y="181332"/>
            <a:ext cx="7620000" cy="950155"/>
          </a:xfrm>
          <a:prstGeom prst="rect">
            <a:avLst/>
          </a:prstGeom>
        </p:spPr>
        <p:txBody>
          <a:bodyPr/>
          <a:lstStyle/>
          <a:p>
            <a:pPr lvl="0">
              <a:defRPr b="0" sz="1800">
                <a:solidFill>
                  <a:srgbClr val="000000"/>
                </a:solidFill>
              </a:defRPr>
            </a:pPr>
            <a:r>
              <a:rPr b="1" sz="2400">
                <a:solidFill>
                  <a:srgbClr val="17375E"/>
                </a:solidFill>
              </a:rPr>
              <a:t>Click to edit Master title style</a:t>
            </a:r>
          </a:p>
        </p:txBody>
      </p:sp>
      <p:sp>
        <p:nvSpPr>
          <p:cNvPr id="25" name="Shape 25"/>
          <p:cNvSpPr/>
          <p:nvPr>
            <p:ph type="body" idx="1"/>
          </p:nvPr>
        </p:nvSpPr>
        <p:spPr>
          <a:xfrm>
            <a:off x="457200" y="1131486"/>
            <a:ext cx="4040188" cy="1043390"/>
          </a:xfrm>
          <a:prstGeom prst="rect">
            <a:avLst/>
          </a:prstGeom>
        </p:spPr>
        <p:txBody>
          <a:bodyPr anchor="b"/>
          <a:lstStyle>
            <a:lvl1pPr marL="0" indent="0">
              <a:spcBef>
                <a:spcPts val="400"/>
              </a:spcBef>
              <a:buSzTx/>
              <a:buFontTx/>
              <a:buNone/>
              <a:defRPr b="1" sz="2000">
                <a:solidFill>
                  <a:srgbClr val="17375E"/>
                </a:solidFill>
                <a:latin typeface="Times New Roman"/>
                <a:ea typeface="Times New Roman"/>
                <a:cs typeface="Times New Roman"/>
                <a:sym typeface="Times New Roman"/>
              </a:defRPr>
            </a:lvl1pPr>
          </a:lstStyle>
          <a:p>
            <a:pPr lvl="0">
              <a:defRPr b="0" sz="1800">
                <a:solidFill>
                  <a:srgbClr val="000000"/>
                </a:solidFill>
              </a:defRPr>
            </a:pPr>
            <a:r>
              <a:rPr b="1" sz="2000">
                <a:solidFill>
                  <a:srgbClr val="17375E"/>
                </a:solidFill>
              </a:rPr>
              <a:t>Click to edit Master text styles</a:t>
            </a:r>
          </a:p>
        </p:txBody>
      </p:sp>
      <p:sp>
        <p:nvSpPr>
          <p:cNvPr id="26" name="Shape 26"/>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8" name="Shape 28"/>
          <p:cNvSpPr/>
          <p:nvPr>
            <p:ph type="sldNum" sz="quarter" idx="2"/>
          </p:nvPr>
        </p:nvSpPr>
        <p:spPr>
          <a:xfrm>
            <a:off x="8686800" y="6608286"/>
            <a:ext cx="457200" cy="134306"/>
          </a:xfrm>
          <a:prstGeom prst="rect">
            <a:avLst/>
          </a:prstGeom>
        </p:spPr>
        <p:txBody>
          <a:bodyPr/>
          <a:lstStyle/>
          <a:p>
            <a:pPr lvl="0"/>
            <a:fld id="{86CB4B4D-7CA3-9044-876B-883B54F8677D}" type="slidenum"/>
          </a:p>
        </p:txBody>
      </p:sp>
      <p:sp>
        <p:nvSpPr>
          <p:cNvPr id="29" name="Shape 29"/>
          <p:cNvSpPr/>
          <p:nvPr>
            <p:ph type="title"/>
          </p:nvPr>
        </p:nvSpPr>
        <p:spPr>
          <a:prstGeom prst="rect">
            <a:avLst/>
          </a:prstGeom>
        </p:spPr>
        <p:txBody>
          <a:bodyPr/>
          <a:lstStyle/>
          <a:p>
            <a:pPr lvl="0">
              <a:defRPr b="0" sz="1800">
                <a:solidFill>
                  <a:srgbClr val="000000"/>
                </a:solidFill>
              </a:defRPr>
            </a:pPr>
            <a:r>
              <a:rPr b="1" sz="2400">
                <a:solidFill>
                  <a:srgbClr val="17375E"/>
                </a:solidFill>
              </a:rPr>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1" name="Shape 31"/>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3" name="Shape 33"/>
          <p:cNvSpPr/>
          <p:nvPr>
            <p:ph type="title"/>
          </p:nvPr>
        </p:nvSpPr>
        <p:spPr>
          <a:xfrm>
            <a:off x="1792288" y="4800600"/>
            <a:ext cx="5486401" cy="566740"/>
          </a:xfrm>
          <a:prstGeom prst="rect">
            <a:avLst/>
          </a:prstGeom>
        </p:spPr>
        <p:txBody>
          <a:bodyPr anchor="b"/>
          <a:lstStyle>
            <a:lvl1pPr algn="l">
              <a:defRPr sz="2000"/>
            </a:lvl1pPr>
          </a:lstStyle>
          <a:p>
            <a:pPr lvl="0">
              <a:defRPr b="0" sz="1800">
                <a:solidFill>
                  <a:srgbClr val="000000"/>
                </a:solidFill>
              </a:defRPr>
            </a:pPr>
            <a:r>
              <a:rPr b="1" sz="2000">
                <a:solidFill>
                  <a:srgbClr val="17375E"/>
                </a:solidFill>
              </a:rPr>
              <a:t>Click to edit Master title style</a:t>
            </a:r>
          </a:p>
        </p:txBody>
      </p:sp>
      <p:sp>
        <p:nvSpPr>
          <p:cNvPr id="34" name="Shape 34"/>
          <p:cNvSpPr/>
          <p:nvPr>
            <p:ph type="body" idx="1"/>
          </p:nvPr>
        </p:nvSpPr>
        <p:spPr>
          <a:xfrm>
            <a:off x="1792288" y="5367337"/>
            <a:ext cx="5486401" cy="804864"/>
          </a:xfrm>
          <a:prstGeom prst="rect">
            <a:avLst/>
          </a:prstGeom>
        </p:spPr>
        <p:txBody>
          <a:bodyPr/>
          <a:lstStyle>
            <a:lvl1pPr marL="0" indent="0">
              <a:spcBef>
                <a:spcPts val="300"/>
              </a:spcBef>
              <a:buSzTx/>
              <a:buFontTx/>
              <a:buNone/>
              <a:defRPr sz="1400"/>
            </a:lvl1pPr>
          </a:lstStyle>
          <a:p>
            <a:pPr lvl="0">
              <a:defRPr sz="1800">
                <a:solidFill>
                  <a:srgbClr val="000000"/>
                </a:solidFill>
              </a:defRPr>
            </a:pPr>
            <a:r>
              <a:rPr sz="1400">
                <a:solidFill>
                  <a:srgbClr val="3F3F3F"/>
                </a:solidFill>
              </a:rPr>
              <a:t>Click to edit Master text styles</a:t>
            </a:r>
          </a:p>
        </p:txBody>
      </p:sp>
      <p:sp>
        <p:nvSpPr>
          <p:cNvPr id="35" name="Shape 35"/>
          <p:cNvSpPr/>
          <p:nvPr>
            <p:ph type="sldNum" sz="quarter" idx="2"/>
          </p:nvPr>
        </p:nvSpPr>
        <p:spPr>
          <a:xfrm>
            <a:off x="8686800" y="6608286"/>
            <a:ext cx="457200" cy="134306"/>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685800" y="2971800"/>
            <a:ext cx="7772400" cy="1470026"/>
          </a:xfrm>
          <a:prstGeom prst="rect">
            <a:avLst/>
          </a:prstGeom>
        </p:spPr>
        <p:txBody>
          <a:bodyPr anchor="b"/>
          <a:lstStyle>
            <a:lvl1pPr algn="l">
              <a:defRPr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38" name="Shape 38"/>
          <p:cNvSpPr/>
          <p:nvPr>
            <p:ph type="body" idx="1"/>
          </p:nvPr>
        </p:nvSpPr>
        <p:spPr>
          <a:xfrm>
            <a:off x="685800" y="4422775"/>
            <a:ext cx="7772400" cy="1219200"/>
          </a:xfrm>
          <a:prstGeom prst="rect">
            <a:avLst/>
          </a:prstGeom>
        </p:spPr>
        <p:txBody>
          <a:bodyPr lIns="0" tIns="0" rIns="0" bIns="0"/>
          <a:lstStyle>
            <a:lvl1pPr marL="0" indent="0">
              <a:spcBef>
                <a:spcPts val="400"/>
              </a:spcBef>
              <a:buSzTx/>
              <a:buFontTx/>
              <a:buNone/>
              <a:defRPr sz="2000">
                <a:solidFill>
                  <a:srgbClr val="BFBFBF"/>
                </a:solidFill>
                <a:latin typeface="Times New Roman"/>
                <a:ea typeface="Times New Roman"/>
                <a:cs typeface="Times New Roman"/>
                <a:sym typeface="Times New Roman"/>
              </a:defRPr>
            </a:lvl1pPr>
          </a:lstStyle>
          <a:p>
            <a:pPr lvl="0">
              <a:defRPr sz="1800">
                <a:solidFill>
                  <a:srgbClr val="000000"/>
                </a:solidFill>
              </a:defRPr>
            </a:pPr>
            <a:r>
              <a:rPr sz="2000">
                <a:solidFill>
                  <a:srgbClr val="BFBFBF"/>
                </a:solidFill>
              </a:rPr>
              <a:t>Click to edit Master subtitle style</a:t>
            </a:r>
          </a:p>
        </p:txBody>
      </p:sp>
      <p:sp>
        <p:nvSpPr>
          <p:cNvPr id="39" name="Shape 39"/>
          <p:cNvSpPr/>
          <p:nvPr>
            <p:ph type="sldNum" sz="quarter" idx="2"/>
          </p:nvPr>
        </p:nvSpPr>
        <p:spPr>
          <a:xfrm>
            <a:off x="9525000" y="6471761"/>
            <a:ext cx="457200" cy="134306"/>
          </a:xfrm>
          <a:prstGeom prst="rect">
            <a:avLst/>
          </a:prstGeom>
        </p:spPr>
        <p:txBody>
          <a:bodyPr/>
          <a:lstStyle>
            <a:lvl1pPr>
              <a:defRPr>
                <a:solidFill>
                  <a:srgbClr val="FFFFFF"/>
                </a:solidFill>
              </a:defRPr>
            </a:lvl1pPr>
          </a:lstStyle>
          <a:p>
            <a:pPr lvl="0"/>
            <a:fld id="{86CB4B4D-7CA3-9044-876B-883B54F8677D}" type="slidenum"/>
          </a:p>
        </p:txBody>
      </p:sp>
      <p:pic>
        <p:nvPicPr>
          <p:cNvPr id="40" name="image2.png"/>
          <p:cNvPicPr/>
          <p:nvPr/>
        </p:nvPicPr>
        <p:blipFill>
          <a:blip r:embed="rId3">
            <a:extLst/>
          </a:blip>
          <a:stretch>
            <a:fillRect/>
          </a:stretch>
        </p:blipFill>
        <p:spPr>
          <a:xfrm>
            <a:off x="990600" y="762000"/>
            <a:ext cx="2209800" cy="2229673"/>
          </a:xfrm>
          <a:prstGeom prst="rect">
            <a:avLst/>
          </a:prstGeom>
          <a:ln w="12700">
            <a:miter lim="400000"/>
          </a:ln>
        </p:spPr>
      </p:pic>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0"/>
            <a:ext cx="7620000" cy="131282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b="0" sz="1800">
                <a:solidFill>
                  <a:srgbClr val="000000"/>
                </a:solidFill>
              </a:defRPr>
            </a:pPr>
            <a:r>
              <a:rPr b="1" sz="2400">
                <a:solidFill>
                  <a:srgbClr val="17375E"/>
                </a:solidFill>
              </a:rPr>
              <a:t>Click to edit Master title style</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400">
                <a:solidFill>
                  <a:srgbClr val="3F3F3F"/>
                </a:solidFill>
              </a:rPr>
              <a:t>Click to edit Master text styles</a:t>
            </a:r>
            <a:endParaRPr sz="2400">
              <a:solidFill>
                <a:srgbClr val="3F3F3F"/>
              </a:solidFill>
            </a:endParaRPr>
          </a:p>
          <a:p>
            <a:pPr lvl="1">
              <a:defRPr sz="1800">
                <a:solidFill>
                  <a:srgbClr val="000000"/>
                </a:solidFill>
              </a:defRPr>
            </a:pPr>
            <a:r>
              <a:rPr sz="2400">
                <a:solidFill>
                  <a:srgbClr val="3F3F3F"/>
                </a:solidFill>
              </a:rPr>
              <a:t>Second level</a:t>
            </a:r>
            <a:endParaRPr sz="2400">
              <a:solidFill>
                <a:srgbClr val="3F3F3F"/>
              </a:solidFill>
            </a:endParaRPr>
          </a:p>
          <a:p>
            <a:pPr lvl="2">
              <a:defRPr sz="1800">
                <a:solidFill>
                  <a:srgbClr val="000000"/>
                </a:solidFill>
              </a:defRPr>
            </a:pPr>
            <a:r>
              <a:rPr sz="2400">
                <a:solidFill>
                  <a:srgbClr val="3F3F3F"/>
                </a:solidFill>
              </a:rPr>
              <a:t>Third level</a:t>
            </a:r>
            <a:endParaRPr sz="2400">
              <a:solidFill>
                <a:srgbClr val="3F3F3F"/>
              </a:solidFill>
            </a:endParaRPr>
          </a:p>
          <a:p>
            <a:pPr lvl="3">
              <a:defRPr sz="1800">
                <a:solidFill>
                  <a:srgbClr val="000000"/>
                </a:solidFill>
              </a:defRPr>
            </a:pPr>
            <a:r>
              <a:rPr sz="2400">
                <a:solidFill>
                  <a:srgbClr val="3F3F3F"/>
                </a:solidFill>
              </a:rPr>
              <a:t>Fourth level</a:t>
            </a:r>
            <a:endParaRPr sz="2400">
              <a:solidFill>
                <a:srgbClr val="3F3F3F"/>
              </a:solidFill>
            </a:endParaRPr>
          </a:p>
          <a:p>
            <a:pPr lvl="4">
              <a:defRPr sz="1800">
                <a:solidFill>
                  <a:srgbClr val="000000"/>
                </a:solidFill>
              </a:defRPr>
            </a:pPr>
            <a:r>
              <a:rPr sz="2400">
                <a:solidFill>
                  <a:srgbClr val="3F3F3F"/>
                </a:solidFill>
              </a:rPr>
              <a:t>Fifth level</a:t>
            </a:r>
          </a:p>
        </p:txBody>
      </p:sp>
      <p:sp>
        <p:nvSpPr>
          <p:cNvPr id="4" name="Shape 4"/>
          <p:cNvSpPr/>
          <p:nvPr>
            <p:ph type="sldNum" sz="quarter" idx="2"/>
          </p:nvPr>
        </p:nvSpPr>
        <p:spPr>
          <a:xfrm>
            <a:off x="8567738" y="6440010"/>
            <a:ext cx="457201" cy="134305"/>
          </a:xfrm>
          <a:prstGeom prst="rect">
            <a:avLst/>
          </a:prstGeom>
          <a:ln w="12700">
            <a:miter lim="400000"/>
          </a:ln>
        </p:spPr>
        <p:txBody>
          <a:bodyPr lIns="0" tIns="0" rIns="0" bIns="0" anchor="ctr">
            <a:spAutoFit/>
          </a:bodyPr>
          <a:lstStyle>
            <a:lvl1pPr algn="ctr">
              <a:defRPr b="1" sz="1000">
                <a:solidFill>
                  <a:srgbClr val="0F253F"/>
                </a:solidFill>
                <a:latin typeface="Times New Roman"/>
                <a:ea typeface="Times New Roman"/>
                <a:cs typeface="Times New Roman"/>
                <a:sym typeface="Times New Roman"/>
              </a:defRPr>
            </a:lvl1pPr>
          </a:lstStyle>
          <a:p>
            <a:pPr lvl="0"/>
            <a:fld id="{86CB4B4D-7CA3-9044-876B-883B54F8677D}" type="slidenum"/>
          </a:p>
        </p:txBody>
      </p:sp>
      <p:pic>
        <p:nvPicPr>
          <p:cNvPr id="5" name="image3.png"/>
          <p:cNvPicPr/>
          <p:nvPr/>
        </p:nvPicPr>
        <p:blipFill>
          <a:blip r:embed="rId3">
            <a:extLst/>
          </a:blip>
          <a:stretch>
            <a:fillRect/>
          </a:stretch>
        </p:blipFill>
        <p:spPr>
          <a:xfrm>
            <a:off x="8085763" y="113232"/>
            <a:ext cx="963949" cy="97261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spd="med" advClick="1"/>
  <p:txStyles>
    <p:titleStyle>
      <a:lvl1pPr algn="r">
        <a:defRPr b="1" sz="2400">
          <a:solidFill>
            <a:srgbClr val="17375E"/>
          </a:solidFill>
          <a:latin typeface="Times New Roman"/>
          <a:ea typeface="Times New Roman"/>
          <a:cs typeface="Times New Roman"/>
          <a:sym typeface="Times New Roman"/>
        </a:defRPr>
      </a:lvl1pPr>
      <a:lvl2pPr algn="r">
        <a:defRPr b="1" sz="2400">
          <a:solidFill>
            <a:srgbClr val="17375E"/>
          </a:solidFill>
          <a:latin typeface="Times New Roman"/>
          <a:ea typeface="Times New Roman"/>
          <a:cs typeface="Times New Roman"/>
          <a:sym typeface="Times New Roman"/>
        </a:defRPr>
      </a:lvl2pPr>
      <a:lvl3pPr algn="r">
        <a:defRPr b="1" sz="2400">
          <a:solidFill>
            <a:srgbClr val="17375E"/>
          </a:solidFill>
          <a:latin typeface="Times New Roman"/>
          <a:ea typeface="Times New Roman"/>
          <a:cs typeface="Times New Roman"/>
          <a:sym typeface="Times New Roman"/>
        </a:defRPr>
      </a:lvl3pPr>
      <a:lvl4pPr algn="r">
        <a:defRPr b="1" sz="2400">
          <a:solidFill>
            <a:srgbClr val="17375E"/>
          </a:solidFill>
          <a:latin typeface="Times New Roman"/>
          <a:ea typeface="Times New Roman"/>
          <a:cs typeface="Times New Roman"/>
          <a:sym typeface="Times New Roman"/>
        </a:defRPr>
      </a:lvl4pPr>
      <a:lvl5pPr algn="r">
        <a:defRPr b="1" sz="2400">
          <a:solidFill>
            <a:srgbClr val="17375E"/>
          </a:solidFill>
          <a:latin typeface="Times New Roman"/>
          <a:ea typeface="Times New Roman"/>
          <a:cs typeface="Times New Roman"/>
          <a:sym typeface="Times New Roman"/>
        </a:defRPr>
      </a:lvl5pPr>
      <a:lvl6pPr algn="r">
        <a:defRPr b="1" sz="2400">
          <a:solidFill>
            <a:srgbClr val="17375E"/>
          </a:solidFill>
          <a:latin typeface="Times New Roman"/>
          <a:ea typeface="Times New Roman"/>
          <a:cs typeface="Times New Roman"/>
          <a:sym typeface="Times New Roman"/>
        </a:defRPr>
      </a:lvl6pPr>
      <a:lvl7pPr algn="r">
        <a:defRPr b="1" sz="2400">
          <a:solidFill>
            <a:srgbClr val="17375E"/>
          </a:solidFill>
          <a:latin typeface="Times New Roman"/>
          <a:ea typeface="Times New Roman"/>
          <a:cs typeface="Times New Roman"/>
          <a:sym typeface="Times New Roman"/>
        </a:defRPr>
      </a:lvl7pPr>
      <a:lvl8pPr algn="r">
        <a:defRPr b="1" sz="2400">
          <a:solidFill>
            <a:srgbClr val="17375E"/>
          </a:solidFill>
          <a:latin typeface="Times New Roman"/>
          <a:ea typeface="Times New Roman"/>
          <a:cs typeface="Times New Roman"/>
          <a:sym typeface="Times New Roman"/>
        </a:defRPr>
      </a:lvl8pPr>
      <a:lvl9pPr algn="r">
        <a:defRPr b="1" sz="2400">
          <a:solidFill>
            <a:srgbClr val="17375E"/>
          </a:solidFill>
          <a:latin typeface="Times New Roman"/>
          <a:ea typeface="Times New Roman"/>
          <a:cs typeface="Times New Roman"/>
          <a:sym typeface="Times New Roman"/>
        </a:defRPr>
      </a:lvl9pPr>
    </p:titleStyle>
    <p:bodyStyle>
      <a:lvl1pPr marL="342900" indent="-342900">
        <a:spcBef>
          <a:spcPts val="500"/>
        </a:spcBef>
        <a:buSzPct val="100000"/>
        <a:buFont typeface="Arial"/>
        <a:buChar char="•"/>
        <a:defRPr sz="2400">
          <a:solidFill>
            <a:srgbClr val="3F3F3F"/>
          </a:solidFill>
          <a:latin typeface="Calibri"/>
          <a:ea typeface="Calibri"/>
          <a:cs typeface="Calibri"/>
          <a:sym typeface="Calibri"/>
        </a:defRPr>
      </a:lvl1pPr>
      <a:lvl2pPr marL="800100" indent="-342900">
        <a:spcBef>
          <a:spcPts val="500"/>
        </a:spcBef>
        <a:buSzPct val="100000"/>
        <a:buFont typeface="Arial"/>
        <a:buChar char="–"/>
        <a:defRPr sz="2400">
          <a:solidFill>
            <a:srgbClr val="3F3F3F"/>
          </a:solidFill>
          <a:latin typeface="Calibri"/>
          <a:ea typeface="Calibri"/>
          <a:cs typeface="Calibri"/>
          <a:sym typeface="Calibri"/>
        </a:defRPr>
      </a:lvl2pPr>
      <a:lvl3pPr marL="1219200" indent="-304800">
        <a:spcBef>
          <a:spcPts val="500"/>
        </a:spcBef>
        <a:buSzPct val="100000"/>
        <a:buFont typeface="Arial"/>
        <a:buChar char="•"/>
        <a:defRPr sz="2400">
          <a:solidFill>
            <a:srgbClr val="3F3F3F"/>
          </a:solidFill>
          <a:latin typeface="Calibri"/>
          <a:ea typeface="Calibri"/>
          <a:cs typeface="Calibri"/>
          <a:sym typeface="Calibri"/>
        </a:defRPr>
      </a:lvl3pPr>
      <a:lvl4pPr marL="1714500" indent="-342900">
        <a:spcBef>
          <a:spcPts val="500"/>
        </a:spcBef>
        <a:buSzPct val="100000"/>
        <a:buFont typeface="Arial"/>
        <a:buChar char="–"/>
        <a:defRPr sz="2400">
          <a:solidFill>
            <a:srgbClr val="3F3F3F"/>
          </a:solidFill>
          <a:latin typeface="Calibri"/>
          <a:ea typeface="Calibri"/>
          <a:cs typeface="Calibri"/>
          <a:sym typeface="Calibri"/>
        </a:defRPr>
      </a:lvl4pPr>
      <a:lvl5pPr marL="2171700" indent="-342900">
        <a:spcBef>
          <a:spcPts val="500"/>
        </a:spcBef>
        <a:buSzPct val="100000"/>
        <a:buFont typeface="Arial"/>
        <a:buChar char="»"/>
        <a:defRPr sz="2400">
          <a:solidFill>
            <a:srgbClr val="3F3F3F"/>
          </a:solidFill>
          <a:latin typeface="Calibri"/>
          <a:ea typeface="Calibri"/>
          <a:cs typeface="Calibri"/>
          <a:sym typeface="Calibri"/>
        </a:defRPr>
      </a:lvl5pPr>
      <a:lvl6pPr marL="2560320" indent="-274320">
        <a:spcBef>
          <a:spcPts val="500"/>
        </a:spcBef>
        <a:buSzPct val="100000"/>
        <a:buFont typeface="Arial"/>
        <a:buChar char="•"/>
        <a:defRPr sz="2400">
          <a:solidFill>
            <a:srgbClr val="3F3F3F"/>
          </a:solidFill>
          <a:latin typeface="Calibri"/>
          <a:ea typeface="Calibri"/>
          <a:cs typeface="Calibri"/>
          <a:sym typeface="Calibri"/>
        </a:defRPr>
      </a:lvl6pPr>
      <a:lvl7pPr marL="3017520" indent="-274320">
        <a:spcBef>
          <a:spcPts val="500"/>
        </a:spcBef>
        <a:buSzPct val="100000"/>
        <a:buFont typeface="Arial"/>
        <a:buChar char="•"/>
        <a:defRPr sz="2400">
          <a:solidFill>
            <a:srgbClr val="3F3F3F"/>
          </a:solidFill>
          <a:latin typeface="Calibri"/>
          <a:ea typeface="Calibri"/>
          <a:cs typeface="Calibri"/>
          <a:sym typeface="Calibri"/>
        </a:defRPr>
      </a:lvl7pPr>
      <a:lvl8pPr marL="3474720" indent="-274320">
        <a:spcBef>
          <a:spcPts val="500"/>
        </a:spcBef>
        <a:buSzPct val="100000"/>
        <a:buFont typeface="Arial"/>
        <a:buChar char="•"/>
        <a:defRPr sz="2400">
          <a:solidFill>
            <a:srgbClr val="3F3F3F"/>
          </a:solidFill>
          <a:latin typeface="Calibri"/>
          <a:ea typeface="Calibri"/>
          <a:cs typeface="Calibri"/>
          <a:sym typeface="Calibri"/>
        </a:defRPr>
      </a:lvl8pPr>
      <a:lvl9pPr marL="3931920" indent="-274320">
        <a:spcBef>
          <a:spcPts val="500"/>
        </a:spcBef>
        <a:buSzPct val="100000"/>
        <a:buFont typeface="Arial"/>
        <a:buChar char="•"/>
        <a:defRPr sz="2400">
          <a:solidFill>
            <a:srgbClr val="3F3F3F"/>
          </a:solidFill>
          <a:latin typeface="Calibri"/>
          <a:ea typeface="Calibri"/>
          <a:cs typeface="Calibri"/>
          <a:sym typeface="Calibri"/>
        </a:defRPr>
      </a:lvl9pPr>
    </p:bodyStyle>
    <p:otherStyle>
      <a:lvl1pPr algn="ctr">
        <a:defRPr b="1" sz="1000">
          <a:solidFill>
            <a:schemeClr val="tx1"/>
          </a:solidFill>
          <a:latin typeface="+mn-lt"/>
          <a:ea typeface="+mn-ea"/>
          <a:cs typeface="+mn-cs"/>
          <a:sym typeface="Times New Roman"/>
        </a:defRPr>
      </a:lvl1pPr>
      <a:lvl2pPr indent="457200" algn="ctr">
        <a:defRPr b="1" sz="1000">
          <a:solidFill>
            <a:schemeClr val="tx1"/>
          </a:solidFill>
          <a:latin typeface="+mn-lt"/>
          <a:ea typeface="+mn-ea"/>
          <a:cs typeface="+mn-cs"/>
          <a:sym typeface="Times New Roman"/>
        </a:defRPr>
      </a:lvl2pPr>
      <a:lvl3pPr indent="914400" algn="ctr">
        <a:defRPr b="1" sz="1000">
          <a:solidFill>
            <a:schemeClr val="tx1"/>
          </a:solidFill>
          <a:latin typeface="+mn-lt"/>
          <a:ea typeface="+mn-ea"/>
          <a:cs typeface="+mn-cs"/>
          <a:sym typeface="Times New Roman"/>
        </a:defRPr>
      </a:lvl3pPr>
      <a:lvl4pPr indent="1371600" algn="ctr">
        <a:defRPr b="1" sz="1000">
          <a:solidFill>
            <a:schemeClr val="tx1"/>
          </a:solidFill>
          <a:latin typeface="+mn-lt"/>
          <a:ea typeface="+mn-ea"/>
          <a:cs typeface="+mn-cs"/>
          <a:sym typeface="Times New Roman"/>
        </a:defRPr>
      </a:lvl4pPr>
      <a:lvl5pPr indent="1828800" algn="ctr">
        <a:defRPr b="1" sz="1000">
          <a:solidFill>
            <a:schemeClr val="tx1"/>
          </a:solidFill>
          <a:latin typeface="+mn-lt"/>
          <a:ea typeface="+mn-ea"/>
          <a:cs typeface="+mn-cs"/>
          <a:sym typeface="Times New Roman"/>
        </a:defRPr>
      </a:lvl5pPr>
      <a:lvl6pPr indent="2286000" algn="ctr">
        <a:defRPr b="1" sz="1000">
          <a:solidFill>
            <a:schemeClr val="tx1"/>
          </a:solidFill>
          <a:latin typeface="+mn-lt"/>
          <a:ea typeface="+mn-ea"/>
          <a:cs typeface="+mn-cs"/>
          <a:sym typeface="Times New Roman"/>
        </a:defRPr>
      </a:lvl6pPr>
      <a:lvl7pPr indent="2743200" algn="ctr">
        <a:defRPr b="1" sz="1000">
          <a:solidFill>
            <a:schemeClr val="tx1"/>
          </a:solidFill>
          <a:latin typeface="+mn-lt"/>
          <a:ea typeface="+mn-ea"/>
          <a:cs typeface="+mn-cs"/>
          <a:sym typeface="Times New Roman"/>
        </a:defRPr>
      </a:lvl7pPr>
      <a:lvl8pPr indent="3200400" algn="ctr">
        <a:defRPr b="1" sz="1000">
          <a:solidFill>
            <a:schemeClr val="tx1"/>
          </a:solidFill>
          <a:latin typeface="+mn-lt"/>
          <a:ea typeface="+mn-ea"/>
          <a:cs typeface="+mn-cs"/>
          <a:sym typeface="Times New Roman"/>
        </a:defRPr>
      </a:lvl8pPr>
      <a:lvl9pPr indent="3657600" algn="ctr">
        <a:defRPr b="1" sz="1000">
          <a:solidFill>
            <a:schemeClr val="tx1"/>
          </a:solidFill>
          <a:latin typeface="+mn-lt"/>
          <a:ea typeface="+mn-ea"/>
          <a:cs typeface="+mn-cs"/>
          <a:sym typeface="Times New Roma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osd.pentagon.ousd-atl.mbx.osbp-info@mail.mil"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gif"/><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2.gif"/><Relationship Id="rId8"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457200" y="5387975"/>
            <a:ext cx="8915400" cy="1470025"/>
          </a:xfrm>
          <a:prstGeom prst="rect">
            <a:avLst/>
          </a:prstGeom>
        </p:spPr>
        <p:txBody>
          <a:bodyPr>
            <a:normAutofit fontScale="100000" lnSpcReduction="0"/>
          </a:bodyPr>
          <a:lstStyle/>
          <a:p>
            <a:pPr lvl="0" defTabSz="374904">
              <a:spcBef>
                <a:spcPts val="200"/>
              </a:spcBef>
              <a:defRPr b="0" sz="1800">
                <a:solidFill>
                  <a:srgbClr val="000000"/>
                </a:solidFill>
              </a:defRPr>
            </a:pPr>
            <a:r>
              <a:rPr b="1" sz="1476">
                <a:solidFill>
                  <a:srgbClr val="FFFFFF"/>
                </a:solidFill>
                <a:latin typeface="Calibri"/>
                <a:ea typeface="Calibri"/>
                <a:cs typeface="Calibri"/>
                <a:sym typeface="Calibri"/>
              </a:rPr>
              <a:t>	Small Business Programs Overview</a:t>
            </a:r>
            <a:br>
              <a:rPr b="1" sz="1476">
                <a:solidFill>
                  <a:srgbClr val="FFFFFF"/>
                </a:solidFill>
                <a:latin typeface="Calibri"/>
                <a:ea typeface="Calibri"/>
                <a:cs typeface="Calibri"/>
                <a:sym typeface="Calibri"/>
              </a:rPr>
            </a:br>
            <a:br>
              <a:rPr b="1" sz="1476">
                <a:solidFill>
                  <a:srgbClr val="FFFFFF"/>
                </a:solidFill>
                <a:latin typeface="Calibri"/>
                <a:ea typeface="Calibri"/>
                <a:cs typeface="Calibri"/>
                <a:sym typeface="Calibri"/>
              </a:rPr>
            </a:br>
            <a:br>
              <a:rPr b="1" sz="1476">
                <a:solidFill>
                  <a:srgbClr val="FFFFFF"/>
                </a:solidFill>
                <a:latin typeface="Calibri"/>
                <a:ea typeface="Calibri"/>
                <a:cs typeface="Calibri"/>
                <a:sym typeface="Calibri"/>
              </a:rPr>
            </a:br>
            <a:r>
              <a:rPr b="1" sz="984">
                <a:solidFill>
                  <a:srgbClr val="FFFFFF"/>
                </a:solidFill>
                <a:latin typeface="Calibri"/>
                <a:ea typeface="Calibri"/>
                <a:cs typeface="Calibri"/>
                <a:sym typeface="Calibri"/>
              </a:rPr>
              <a:t>	</a:t>
            </a:r>
            <a:r>
              <a:rPr b="1" sz="901">
                <a:solidFill>
                  <a:srgbClr val="FFFFFF"/>
                </a:solidFill>
                <a:latin typeface="Calibri"/>
                <a:ea typeface="Calibri"/>
                <a:cs typeface="Calibri"/>
                <a:sym typeface="Calibri"/>
              </a:rPr>
              <a:t>Alice Williams</a:t>
            </a:r>
            <a:br>
              <a:rPr b="1" sz="901">
                <a:solidFill>
                  <a:srgbClr val="FFFFFF"/>
                </a:solidFill>
                <a:latin typeface="Calibri"/>
                <a:ea typeface="Calibri"/>
                <a:cs typeface="Calibri"/>
                <a:sym typeface="Calibri"/>
              </a:rPr>
            </a:br>
            <a:r>
              <a:rPr b="1" sz="901">
                <a:solidFill>
                  <a:srgbClr val="FFFFFF"/>
                </a:solidFill>
                <a:latin typeface="Calibri"/>
                <a:ea typeface="Calibri"/>
                <a:cs typeface="Calibri"/>
                <a:sym typeface="Calibri"/>
              </a:rPr>
              <a:t>	Associate Director</a:t>
            </a:r>
            <a:br>
              <a:rPr b="1" sz="901">
                <a:solidFill>
                  <a:srgbClr val="FFFFFF"/>
                </a:solidFill>
                <a:latin typeface="Calibri"/>
                <a:ea typeface="Calibri"/>
                <a:cs typeface="Calibri"/>
                <a:sym typeface="Calibri"/>
              </a:rPr>
            </a:br>
            <a:r>
              <a:rPr b="1" sz="901">
                <a:solidFill>
                  <a:srgbClr val="FFFFFF"/>
                </a:solidFill>
                <a:latin typeface="Calibri"/>
                <a:ea typeface="Calibri"/>
                <a:cs typeface="Calibri"/>
                <a:sym typeface="Calibri"/>
              </a:rPr>
              <a:t>	Workforce Initiatives, Socioeconomic Programs &amp; RIF</a:t>
            </a:r>
            <a:br>
              <a:rPr b="1" sz="901">
                <a:solidFill>
                  <a:srgbClr val="FFFFFF"/>
                </a:solidFill>
                <a:latin typeface="Calibri"/>
                <a:ea typeface="Calibri"/>
                <a:cs typeface="Calibri"/>
                <a:sym typeface="Calibri"/>
              </a:rPr>
            </a:br>
            <a:r>
              <a:rPr b="1" sz="901">
                <a:solidFill>
                  <a:srgbClr val="FFFFFF"/>
                </a:solidFill>
                <a:latin typeface="Calibri"/>
                <a:ea typeface="Calibri"/>
                <a:cs typeface="Calibri"/>
                <a:sym typeface="Calibri"/>
              </a:rPr>
              <a:t>	DoD Office of Small Business Programs</a:t>
            </a:r>
            <a:br>
              <a:rPr b="1" sz="901">
                <a:solidFill>
                  <a:srgbClr val="FFFFFF"/>
                </a:solidFill>
                <a:latin typeface="Calibri"/>
                <a:ea typeface="Calibri"/>
                <a:cs typeface="Calibri"/>
                <a:sym typeface="Calibri"/>
              </a:rPr>
            </a:br>
            <a:br>
              <a:rPr b="1" sz="901">
                <a:solidFill>
                  <a:srgbClr val="FFFFFF"/>
                </a:solidFill>
                <a:latin typeface="Calibri"/>
                <a:ea typeface="Calibri"/>
                <a:cs typeface="Calibri"/>
                <a:sym typeface="Calibri"/>
              </a:rPr>
            </a:br>
          </a:p>
        </p:txBody>
      </p:sp>
      <p:sp>
        <p:nvSpPr>
          <p:cNvPr id="66" name="Shape 66"/>
          <p:cNvSpPr/>
          <p:nvPr>
            <p:ph type="sldNum" sz="quarter" idx="2"/>
          </p:nvPr>
        </p:nvSpPr>
        <p:spPr>
          <a:xfrm>
            <a:off x="9525000" y="6356351"/>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FFFFFF"/>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OSBP Programs</a:t>
            </a:r>
          </a:p>
        </p:txBody>
      </p:sp>
      <p:sp>
        <p:nvSpPr>
          <p:cNvPr id="124" name="Shape 124"/>
          <p:cNvSpPr/>
          <p:nvPr>
            <p:ph type="body" idx="1"/>
          </p:nvPr>
        </p:nvSpPr>
        <p:spPr>
          <a:xfrm>
            <a:off x="0" y="1600200"/>
            <a:ext cx="4495800" cy="5257801"/>
          </a:xfrm>
          <a:prstGeom prst="rect">
            <a:avLst/>
          </a:prstGeom>
        </p:spPr>
        <p:txBody>
          <a:bodyPr/>
          <a:lstStyle/>
          <a:p>
            <a:pPr lvl="0" marL="249381" indent="-249381">
              <a:lnSpc>
                <a:spcPct val="90000"/>
              </a:lnSpc>
              <a:spcBef>
                <a:spcPts val="300"/>
              </a:spcBef>
              <a:buClr>
                <a:srgbClr val="0070C0"/>
              </a:buClr>
              <a:defRPr sz="1800">
                <a:solidFill>
                  <a:srgbClr val="000000"/>
                </a:solidFill>
              </a:defRPr>
            </a:pPr>
            <a:r>
              <a:rPr b="1" sz="1600">
                <a:solidFill>
                  <a:srgbClr val="0070C0"/>
                </a:solidFill>
              </a:rPr>
              <a:t>Small Disadvantaged Business/8a:  </a:t>
            </a:r>
            <a:r>
              <a:rPr sz="1600">
                <a:solidFill>
                  <a:srgbClr val="3F3F3F"/>
                </a:solidFill>
              </a:rPr>
              <a:t>The OSBP continues to serve as the principal advocate for the DoD to ensure that contract awards meet the Congressional mandates prescribed for these programs. OSBP works with the SBA to administer and execute the program.</a:t>
            </a:r>
            <a:endParaRPr sz="2200">
              <a:solidFill>
                <a:srgbClr val="3F3F3F"/>
              </a:solidFill>
            </a:endParaRPr>
          </a:p>
          <a:p>
            <a:pPr lvl="0">
              <a:lnSpc>
                <a:spcPct val="90000"/>
              </a:lnSpc>
              <a:defRPr sz="1800">
                <a:solidFill>
                  <a:srgbClr val="000000"/>
                </a:solidFill>
              </a:defRPr>
            </a:pPr>
            <a:endParaRPr b="1">
              <a:solidFill>
                <a:srgbClr val="3F3F3F"/>
              </a:solidFill>
            </a:endParaRPr>
          </a:p>
          <a:p>
            <a:pPr lvl="0" marL="249381" indent="-249381">
              <a:lnSpc>
                <a:spcPct val="90000"/>
              </a:lnSpc>
              <a:spcBef>
                <a:spcPts val="300"/>
              </a:spcBef>
              <a:buClr>
                <a:srgbClr val="0070C0"/>
              </a:buClr>
              <a:defRPr sz="1800">
                <a:solidFill>
                  <a:srgbClr val="000000"/>
                </a:solidFill>
              </a:defRPr>
            </a:pPr>
            <a:r>
              <a:rPr b="1" sz="1600">
                <a:solidFill>
                  <a:srgbClr val="0070C0"/>
                </a:solidFill>
              </a:rPr>
              <a:t>Women-Owned Small Business:  </a:t>
            </a:r>
            <a:r>
              <a:rPr sz="1600">
                <a:solidFill>
                  <a:srgbClr val="3F3F3F"/>
                </a:solidFill>
              </a:rPr>
              <a:t>With the establishment of set-aside authority beginning in FY2012, the DoD emphasizes and directs its efforts to achieve the goal for prime contract and subcontract awards to small business concerns owned and controlled by women.</a:t>
            </a:r>
          </a:p>
        </p:txBody>
      </p:sp>
      <p:sp>
        <p:nvSpPr>
          <p:cNvPr id="125" name="Shape 125"/>
          <p:cNvSpPr/>
          <p:nvPr/>
        </p:nvSpPr>
        <p:spPr>
          <a:xfrm>
            <a:off x="4648200" y="1600200"/>
            <a:ext cx="4495800" cy="52578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49381" indent="-249381">
              <a:lnSpc>
                <a:spcPct val="90000"/>
              </a:lnSpc>
              <a:spcBef>
                <a:spcPts val="300"/>
              </a:spcBef>
              <a:buClr>
                <a:srgbClr val="0070C0"/>
              </a:buClr>
              <a:buSzPct val="100000"/>
              <a:buFont typeface="Arial"/>
              <a:buChar char="•"/>
              <a:defRPr>
                <a:solidFill>
                  <a:srgbClr val="000000"/>
                </a:solidFill>
              </a:defRPr>
            </a:pPr>
            <a:r>
              <a:rPr b="1" sz="1600">
                <a:solidFill>
                  <a:srgbClr val="0070C0"/>
                </a:solidFill>
              </a:rPr>
              <a:t>Service-Disabled Veteran-Owned Small Business:  </a:t>
            </a:r>
            <a:r>
              <a:rPr sz="1600">
                <a:solidFill>
                  <a:srgbClr val="3F3F3F"/>
                </a:solidFill>
              </a:rPr>
              <a:t>The DoD is continuing its efforts to develop and promote an aggressive outreach initiative to identify small business concerns owned and controlled by veterans and service-disabled veterans. The purpose of the outreach effort is to improve prime contracting and subcontracting opportunities for SDVOSB and VOSB concerns.</a:t>
            </a:r>
            <a:endParaRPr sz="2200">
              <a:solidFill>
                <a:srgbClr val="3F3F3F"/>
              </a:solidFill>
            </a:endParaRPr>
          </a:p>
          <a:p>
            <a:pPr lvl="0" marL="342900" indent="-342900">
              <a:lnSpc>
                <a:spcPct val="90000"/>
              </a:lnSpc>
              <a:spcBef>
                <a:spcPts val="500"/>
              </a:spcBef>
              <a:buSzPct val="100000"/>
              <a:buFont typeface="Arial"/>
              <a:buChar char="•"/>
              <a:defRPr>
                <a:solidFill>
                  <a:srgbClr val="000000"/>
                </a:solidFill>
              </a:defRPr>
            </a:pPr>
            <a:endParaRPr b="1" sz="2200">
              <a:solidFill>
                <a:srgbClr val="3F3F3F"/>
              </a:solidFill>
            </a:endParaRPr>
          </a:p>
          <a:p>
            <a:pPr lvl="0" marL="249381" indent="-249381">
              <a:lnSpc>
                <a:spcPct val="90000"/>
              </a:lnSpc>
              <a:spcBef>
                <a:spcPts val="300"/>
              </a:spcBef>
              <a:buClr>
                <a:srgbClr val="0070C0"/>
              </a:buClr>
              <a:buSzPct val="100000"/>
              <a:buFont typeface="Arial"/>
              <a:buChar char="•"/>
              <a:defRPr>
                <a:solidFill>
                  <a:srgbClr val="000000"/>
                </a:solidFill>
              </a:defRPr>
            </a:pPr>
            <a:r>
              <a:rPr b="1" sz="1600">
                <a:solidFill>
                  <a:srgbClr val="0070C0"/>
                </a:solidFill>
              </a:rPr>
              <a:t>Historically Underutilized Business Zone:  </a:t>
            </a:r>
            <a:r>
              <a:rPr sz="1600">
                <a:solidFill>
                  <a:srgbClr val="3F3F3F"/>
                </a:solidFill>
              </a:rPr>
              <a:t>The statutory HUBZone program stimulates economic development and creates jobs in urban and rural communities by providing Federal contracting preferences to small businesses. The DoD Small Business Professionals conduct market research and outreach to increase opportunities for HUBZone businesses to provide products and services for the DoD.</a:t>
            </a:r>
          </a:p>
        </p:txBody>
      </p:sp>
      <p:sp>
        <p:nvSpPr>
          <p:cNvPr id="126" name="Shape 126"/>
          <p:cNvSpPr/>
          <p:nvPr>
            <p:ph type="sldNum" sz="quarter" idx="2"/>
          </p:nvPr>
        </p:nvSpPr>
        <p:spPr>
          <a:xfrm>
            <a:off x="8686800" y="6492876"/>
            <a:ext cx="457200" cy="365126"/>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
        <p:nvSpPr>
          <p:cNvPr id="127" name="Shape 127"/>
          <p:cNvSpPr/>
          <p:nvPr/>
        </p:nvSpPr>
        <p:spPr>
          <a:xfrm>
            <a:off x="457200" y="1189082"/>
            <a:ext cx="8229600" cy="330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2" indent="0" algn="ctr">
              <a:defRPr>
                <a:solidFill>
                  <a:srgbClr val="000000"/>
                </a:solidFill>
              </a:defRPr>
            </a:pPr>
            <a:r>
              <a:rPr sz="2200">
                <a:solidFill>
                  <a:srgbClr val="17375E"/>
                </a:solidFill>
              </a:rPr>
              <a:t>Socioeconomic Programs (8a, WOSB, SDVOSB, HUBZone)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OSBP Initiatives</a:t>
            </a:r>
          </a:p>
        </p:txBody>
      </p:sp>
      <p:sp>
        <p:nvSpPr>
          <p:cNvPr id="132" name="Shape 132"/>
          <p:cNvSpPr/>
          <p:nvPr>
            <p:ph type="body" idx="1"/>
          </p:nvPr>
        </p:nvSpPr>
        <p:spPr>
          <a:xfrm>
            <a:off x="457200" y="1219200"/>
            <a:ext cx="8229600" cy="5562600"/>
          </a:xfrm>
          <a:prstGeom prst="rect">
            <a:avLst/>
          </a:prstGeom>
        </p:spPr>
        <p:txBody>
          <a:bodyPr/>
          <a:lstStyle/>
          <a:p>
            <a:pPr lvl="1" marL="377190" indent="-377190">
              <a:buClr>
                <a:srgbClr val="17375E"/>
              </a:buClr>
              <a:buFont typeface="Wingdings"/>
              <a:buChar char="▪"/>
              <a:defRPr sz="1800">
                <a:solidFill>
                  <a:srgbClr val="000000"/>
                </a:solidFill>
              </a:defRPr>
            </a:pPr>
            <a:r>
              <a:rPr sz="2200">
                <a:solidFill>
                  <a:srgbClr val="17375E"/>
                </a:solidFill>
              </a:rPr>
              <a:t>Science, Technology, Engineering, and Mathematics (STEM)</a:t>
            </a:r>
            <a:endParaRPr sz="2000">
              <a:solidFill>
                <a:srgbClr val="3F3F3F"/>
              </a:solidFill>
            </a:endParaRPr>
          </a:p>
          <a:p>
            <a:pPr lvl="1" marL="728662" indent="-271462">
              <a:spcBef>
                <a:spcPts val="400"/>
              </a:spcBef>
              <a:buChar char="•"/>
              <a:defRPr sz="1800">
                <a:solidFill>
                  <a:srgbClr val="000000"/>
                </a:solidFill>
              </a:defRPr>
            </a:pPr>
            <a:r>
              <a:rPr sz="1900">
                <a:solidFill>
                  <a:srgbClr val="3F3F3F"/>
                </a:solidFill>
              </a:rPr>
              <a:t>STEM Entrepreneurship Initiative is aimed at bridging the gap between scientific innovation and business development. The initiative focuses on nurturing small businesses with a STEM mission.</a:t>
            </a:r>
            <a:endParaRPr sz="2000">
              <a:solidFill>
                <a:srgbClr val="3F3F3F"/>
              </a:solidFill>
            </a:endParaRPr>
          </a:p>
          <a:p>
            <a:pPr lvl="1" marL="742950" indent="-285750">
              <a:spcBef>
                <a:spcPts val="400"/>
              </a:spcBef>
              <a:buChar char="•"/>
              <a:defRPr sz="1800">
                <a:solidFill>
                  <a:srgbClr val="000000"/>
                </a:solidFill>
              </a:defRPr>
            </a:pPr>
            <a:endParaRPr sz="2000">
              <a:solidFill>
                <a:srgbClr val="3F3F3F"/>
              </a:solidFill>
            </a:endParaRPr>
          </a:p>
          <a:p>
            <a:pPr lvl="1" marL="0" indent="457200">
              <a:spcBef>
                <a:spcPts val="400"/>
              </a:spcBef>
              <a:buSzTx/>
              <a:buNone/>
              <a:defRPr sz="1800">
                <a:solidFill>
                  <a:srgbClr val="000000"/>
                </a:solidFill>
              </a:defRPr>
            </a:pPr>
            <a:endParaRPr sz="2000">
              <a:solidFill>
                <a:srgbClr val="3F3F3F"/>
              </a:solidFill>
            </a:endParaRPr>
          </a:p>
          <a:p>
            <a:pPr lvl="1" marL="0" indent="457200">
              <a:spcBef>
                <a:spcPts val="400"/>
              </a:spcBef>
              <a:buSzTx/>
              <a:buNone/>
              <a:defRPr sz="1800">
                <a:solidFill>
                  <a:srgbClr val="000000"/>
                </a:solidFill>
              </a:defRPr>
            </a:pPr>
            <a:endParaRPr sz="2000">
              <a:solidFill>
                <a:srgbClr val="3F3F3F"/>
              </a:solidFill>
            </a:endParaRPr>
          </a:p>
          <a:p>
            <a:pPr lvl="0">
              <a:buClr>
                <a:srgbClr val="17375E"/>
              </a:buClr>
              <a:buFont typeface="Wingdings"/>
              <a:buChar char="▪"/>
              <a:defRPr sz="1800">
                <a:solidFill>
                  <a:srgbClr val="000000"/>
                </a:solidFill>
              </a:defRPr>
            </a:pPr>
            <a:endParaRPr sz="2200">
              <a:solidFill>
                <a:srgbClr val="17375E"/>
              </a:solidFill>
            </a:endParaRPr>
          </a:p>
          <a:p>
            <a:pPr lvl="0" marL="314325" indent="-314325">
              <a:buClr>
                <a:srgbClr val="17375E"/>
              </a:buClr>
              <a:buFont typeface="Wingdings"/>
              <a:buChar char="▪"/>
              <a:defRPr sz="1800">
                <a:solidFill>
                  <a:srgbClr val="000000"/>
                </a:solidFill>
              </a:defRPr>
            </a:pPr>
            <a:r>
              <a:rPr sz="2200">
                <a:solidFill>
                  <a:srgbClr val="17375E"/>
                </a:solidFill>
              </a:rPr>
              <a:t>Workforce Development</a:t>
            </a:r>
            <a:endParaRPr sz="2200">
              <a:solidFill>
                <a:srgbClr val="17375E"/>
              </a:solidFill>
            </a:endParaRPr>
          </a:p>
          <a:p>
            <a:pPr lvl="1" marL="728662" indent="-271462">
              <a:spcBef>
                <a:spcPts val="400"/>
              </a:spcBef>
              <a:buChar char="•"/>
              <a:defRPr sz="1800">
                <a:solidFill>
                  <a:srgbClr val="000000"/>
                </a:solidFill>
              </a:defRPr>
            </a:pPr>
            <a:r>
              <a:rPr sz="1900">
                <a:solidFill>
                  <a:srgbClr val="3F3F3F"/>
                </a:solidFill>
              </a:rPr>
              <a:t>In April 2012, the USD(AT&amp;L) established                                                     small business as a separate acquisition                                                           workforce functional area.</a:t>
            </a:r>
          </a:p>
        </p:txBody>
      </p:sp>
      <p:sp>
        <p:nvSpPr>
          <p:cNvPr id="133" name="Shape 133"/>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34" name="image17.png"/>
          <p:cNvPicPr/>
          <p:nvPr/>
        </p:nvPicPr>
        <p:blipFill>
          <a:blip r:embed="rId3">
            <a:extLst/>
          </a:blip>
          <a:stretch>
            <a:fillRect/>
          </a:stretch>
        </p:blipFill>
        <p:spPr>
          <a:xfrm>
            <a:off x="3048000" y="2590800"/>
            <a:ext cx="3048000" cy="1219200"/>
          </a:xfrm>
          <a:prstGeom prst="rect">
            <a:avLst/>
          </a:prstGeom>
          <a:ln w="12700">
            <a:miter lim="400000"/>
          </a:ln>
        </p:spPr>
      </p:pic>
      <p:pic>
        <p:nvPicPr>
          <p:cNvPr id="135" name="image18.jpg"/>
          <p:cNvPicPr/>
          <p:nvPr/>
        </p:nvPicPr>
        <p:blipFill>
          <a:blip r:embed="rId4">
            <a:extLst/>
          </a:blip>
          <a:stretch>
            <a:fillRect/>
          </a:stretch>
        </p:blipFill>
        <p:spPr>
          <a:xfrm>
            <a:off x="5867400" y="4419600"/>
            <a:ext cx="2133600" cy="21336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Tips for Doing Business with DoD</a:t>
            </a:r>
          </a:p>
        </p:txBody>
      </p:sp>
      <p:sp>
        <p:nvSpPr>
          <p:cNvPr id="140" name="Shape 140"/>
          <p:cNvSpPr/>
          <p:nvPr>
            <p:ph type="body" idx="1"/>
          </p:nvPr>
        </p:nvSpPr>
        <p:spPr>
          <a:xfrm>
            <a:off x="457200" y="1600201"/>
            <a:ext cx="8229600" cy="4525963"/>
          </a:xfrm>
          <a:prstGeom prst="rect">
            <a:avLst/>
          </a:prstGeom>
        </p:spPr>
        <p:txBody>
          <a:bodyPr/>
          <a:lstStyle/>
          <a:p>
            <a:pPr lvl="0" marL="0" indent="0">
              <a:buSzTx/>
              <a:buNone/>
              <a:defRPr sz="1800">
                <a:solidFill>
                  <a:srgbClr val="000000"/>
                </a:solidFill>
              </a:defRPr>
            </a:pPr>
            <a:r>
              <a:rPr sz="2400">
                <a:solidFill>
                  <a:srgbClr val="3F3F3F"/>
                </a:solidFill>
              </a:rPr>
              <a:t>1.  Understanding Departments Mission</a:t>
            </a:r>
            <a:endParaRPr sz="2400">
              <a:solidFill>
                <a:srgbClr val="3F3F3F"/>
              </a:solidFill>
            </a:endParaRPr>
          </a:p>
          <a:p>
            <a:pPr lvl="2" marL="1193800" indent="-279400">
              <a:buFont typeface="Wingdings"/>
              <a:buChar char="▪"/>
              <a:defRPr sz="1800">
                <a:solidFill>
                  <a:srgbClr val="000000"/>
                </a:solidFill>
              </a:defRPr>
            </a:pPr>
            <a:r>
              <a:rPr sz="2200">
                <a:solidFill>
                  <a:srgbClr val="3F3F3F"/>
                </a:solidFill>
              </a:rPr>
              <a:t>Top focus areas</a:t>
            </a:r>
            <a:endParaRPr>
              <a:solidFill>
                <a:srgbClr val="3F3F3F"/>
              </a:solidFill>
            </a:endParaRPr>
          </a:p>
          <a:p>
            <a:pPr lvl="0" marL="0" indent="0">
              <a:buSzTx/>
              <a:buNone/>
              <a:defRPr sz="1800">
                <a:solidFill>
                  <a:srgbClr val="000000"/>
                </a:solidFill>
              </a:defRPr>
            </a:pPr>
            <a:r>
              <a:rPr sz="2400">
                <a:solidFill>
                  <a:srgbClr val="3F3F3F"/>
                </a:solidFill>
              </a:rPr>
              <a:t>2.  Prepare to match capabilities with organizations mission</a:t>
            </a:r>
            <a:endParaRPr sz="2400">
              <a:solidFill>
                <a:srgbClr val="3F3F3F"/>
              </a:solidFill>
            </a:endParaRPr>
          </a:p>
          <a:p>
            <a:pPr lvl="0" marL="0" indent="0">
              <a:buSzTx/>
              <a:buNone/>
              <a:defRPr sz="1800">
                <a:solidFill>
                  <a:srgbClr val="000000"/>
                </a:solidFill>
              </a:defRPr>
            </a:pPr>
            <a:r>
              <a:rPr sz="2400">
                <a:solidFill>
                  <a:srgbClr val="3F3F3F"/>
                </a:solidFill>
              </a:rPr>
              <a:t>3.  Visit organizations Websites</a:t>
            </a:r>
            <a:endParaRPr sz="2400">
              <a:solidFill>
                <a:srgbClr val="3F3F3F"/>
              </a:solidFill>
            </a:endParaRPr>
          </a:p>
          <a:p>
            <a:pPr lvl="0" marL="0" indent="0">
              <a:buSzTx/>
              <a:buNone/>
              <a:defRPr sz="1800">
                <a:solidFill>
                  <a:srgbClr val="000000"/>
                </a:solidFill>
              </a:defRPr>
            </a:pPr>
            <a:r>
              <a:rPr sz="2400">
                <a:solidFill>
                  <a:srgbClr val="3F3F3F"/>
                </a:solidFill>
              </a:rPr>
              <a:t>4.  Focus on specific organizations to market</a:t>
            </a:r>
            <a:endParaRPr sz="2400">
              <a:solidFill>
                <a:srgbClr val="3F3F3F"/>
              </a:solidFill>
            </a:endParaRPr>
          </a:p>
          <a:p>
            <a:pPr lvl="0" marL="0" indent="0">
              <a:buSzTx/>
              <a:buNone/>
              <a:defRPr sz="1800">
                <a:solidFill>
                  <a:srgbClr val="000000"/>
                </a:solidFill>
              </a:defRPr>
            </a:pPr>
            <a:r>
              <a:rPr sz="2400">
                <a:solidFill>
                  <a:srgbClr val="3F3F3F"/>
                </a:solidFill>
              </a:rPr>
              <a:t>5.  Search Fedbizopps.gov </a:t>
            </a:r>
          </a:p>
        </p:txBody>
      </p:sp>
      <p:sp>
        <p:nvSpPr>
          <p:cNvPr id="141" name="Shape 141"/>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42" name="image19.jpg"/>
          <p:cNvPicPr/>
          <p:nvPr/>
        </p:nvPicPr>
        <p:blipFill>
          <a:blip r:embed="rId2">
            <a:extLst/>
          </a:blip>
          <a:stretch>
            <a:fillRect/>
          </a:stretch>
        </p:blipFill>
        <p:spPr>
          <a:xfrm>
            <a:off x="3810000" y="3657600"/>
            <a:ext cx="4572000" cy="32004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457200" y="246017"/>
            <a:ext cx="8153400" cy="820785"/>
          </a:xfrm>
          <a:prstGeom prst="rect">
            <a:avLst/>
          </a:prstGeom>
        </p:spPr>
        <p:txBody>
          <a:bodyPr>
            <a:normAutofit fontScale="100000" lnSpcReduction="0"/>
          </a:bodyPr>
          <a:lstStyle>
            <a:lvl1pPr algn="ctr">
              <a:defRPr sz="2800" u="sng">
                <a:latin typeface="Calibri"/>
                <a:ea typeface="Calibri"/>
                <a:cs typeface="Calibri"/>
                <a:sym typeface="Calibri"/>
              </a:defRPr>
            </a:lvl1pPr>
          </a:lstStyle>
          <a:p>
            <a:pPr lvl="0">
              <a:defRPr b="0" sz="1800" u="none">
                <a:solidFill>
                  <a:srgbClr val="000000"/>
                </a:solidFill>
              </a:defRPr>
            </a:pPr>
            <a:r>
              <a:rPr b="1" sz="2800" u="sng">
                <a:solidFill>
                  <a:srgbClr val="17375E"/>
                </a:solidFill>
              </a:rPr>
              <a:t>OSBP Contact Information</a:t>
            </a:r>
          </a:p>
        </p:txBody>
      </p:sp>
      <p:sp>
        <p:nvSpPr>
          <p:cNvPr id="145" name="Shape 145"/>
          <p:cNvSpPr/>
          <p:nvPr>
            <p:ph type="body" idx="1"/>
          </p:nvPr>
        </p:nvSpPr>
        <p:spPr>
          <a:xfrm>
            <a:off x="0" y="1371600"/>
            <a:ext cx="9144000" cy="5638800"/>
          </a:xfrm>
          <a:prstGeom prst="rect">
            <a:avLst/>
          </a:prstGeom>
        </p:spPr>
        <p:txBody>
          <a:bodyPr/>
          <a:lstStyle/>
          <a:p>
            <a:pPr lvl="1" marL="0" indent="400050">
              <a:buSzTx/>
              <a:buNone/>
              <a:defRPr sz="1800">
                <a:solidFill>
                  <a:srgbClr val="000000"/>
                </a:solidFill>
              </a:defRPr>
            </a:pPr>
            <a:r>
              <a:rPr b="1" sz="2200">
                <a:solidFill>
                  <a:srgbClr val="17375E"/>
                </a:solidFill>
              </a:rPr>
              <a:t>Pentagon Office :  </a:t>
            </a:r>
            <a:r>
              <a:rPr sz="2200">
                <a:solidFill>
                  <a:srgbClr val="202020"/>
                </a:solidFill>
              </a:rPr>
              <a:t>3600 Defense Pentagon, Rm. 3E185</a:t>
            </a:r>
            <a:endParaRPr sz="2000">
              <a:solidFill>
                <a:srgbClr val="3F3F3F"/>
              </a:solidFill>
            </a:endParaRPr>
          </a:p>
          <a:p>
            <a:pPr lvl="1" marL="0" indent="400050">
              <a:buSzTx/>
              <a:buNone/>
              <a:defRPr sz="1800">
                <a:solidFill>
                  <a:srgbClr val="000000"/>
                </a:solidFill>
              </a:defRPr>
            </a:pPr>
            <a:r>
              <a:rPr sz="2200">
                <a:solidFill>
                  <a:srgbClr val="202020"/>
                </a:solidFill>
              </a:rPr>
              <a:t>		           Washington, DC 20301-3600</a:t>
            </a:r>
            <a:endParaRPr sz="2000">
              <a:solidFill>
                <a:srgbClr val="3F3F3F"/>
              </a:solidFill>
            </a:endParaRPr>
          </a:p>
          <a:p>
            <a:pPr lvl="1" marL="0" indent="400050">
              <a:buSzTx/>
              <a:buNone/>
              <a:defRPr sz="1800">
                <a:solidFill>
                  <a:srgbClr val="000000"/>
                </a:solidFill>
              </a:defRPr>
            </a:pPr>
            <a:r>
              <a:rPr sz="2200">
                <a:solidFill>
                  <a:srgbClr val="202020"/>
                </a:solidFill>
              </a:rPr>
              <a:t>		           Phone: (571) 256-7791</a:t>
            </a:r>
            <a:endParaRPr sz="2000">
              <a:solidFill>
                <a:srgbClr val="3F3F3F"/>
              </a:solidFill>
            </a:endParaRPr>
          </a:p>
          <a:p>
            <a:pPr lvl="1" marL="0" indent="400050">
              <a:buSzTx/>
              <a:buNone/>
              <a:defRPr sz="1800">
                <a:solidFill>
                  <a:srgbClr val="000000"/>
                </a:solidFill>
              </a:defRPr>
            </a:pPr>
            <a:r>
              <a:rPr sz="2200">
                <a:solidFill>
                  <a:srgbClr val="202020"/>
                </a:solidFill>
              </a:rPr>
              <a:t>		           Fax:  (703) 693-1890</a:t>
            </a:r>
            <a:endParaRPr sz="2000">
              <a:solidFill>
                <a:srgbClr val="3F3F3F"/>
              </a:solidFill>
            </a:endParaRPr>
          </a:p>
          <a:p>
            <a:pPr lvl="1" marL="0" indent="400050">
              <a:buSzTx/>
              <a:buNone/>
              <a:defRPr sz="1800">
                <a:solidFill>
                  <a:srgbClr val="000000"/>
                </a:solidFill>
              </a:defRPr>
            </a:pPr>
            <a:r>
              <a:rPr sz="2200">
                <a:solidFill>
                  <a:srgbClr val="202020"/>
                </a:solidFill>
              </a:rPr>
              <a:t>		           Email: </a:t>
            </a:r>
            <a:r>
              <a:rPr sz="2200">
                <a:solidFill>
                  <a:srgbClr val="3F3F3F"/>
                </a:solidFill>
                <a:hlinkClick r:id="rId3" invalidUrl="" action="" tgtFrame="" tooltip="" history="1" highlightClick="0" endSnd="0"/>
              </a:rPr>
              <a:t>osd.pentagon.ousd-atl.mbx.osbp-info@mail.mil</a:t>
            </a:r>
            <a:endParaRPr sz="2200">
              <a:solidFill>
                <a:srgbClr val="202020"/>
              </a:solidFill>
            </a:endParaRPr>
          </a:p>
          <a:p>
            <a:pPr lvl="1" marL="0" indent="400050">
              <a:spcBef>
                <a:spcPts val="400"/>
              </a:spcBef>
              <a:buSzTx/>
              <a:buNone/>
              <a:defRPr sz="1800">
                <a:solidFill>
                  <a:srgbClr val="000000"/>
                </a:solidFill>
              </a:defRPr>
            </a:pPr>
            <a:endParaRPr sz="2200">
              <a:solidFill>
                <a:srgbClr val="202020"/>
              </a:solidFill>
            </a:endParaRPr>
          </a:p>
          <a:p>
            <a:pPr lvl="1" marL="0" indent="400050">
              <a:buSzTx/>
              <a:buNone/>
              <a:defRPr sz="1800">
                <a:solidFill>
                  <a:srgbClr val="000000"/>
                </a:solidFill>
              </a:defRPr>
            </a:pPr>
            <a:r>
              <a:rPr b="1" sz="2200">
                <a:solidFill>
                  <a:srgbClr val="17375E"/>
                </a:solidFill>
              </a:rPr>
              <a:t>Mark Center Office:</a:t>
            </a:r>
            <a:r>
              <a:rPr sz="2200">
                <a:solidFill>
                  <a:srgbClr val="202020"/>
                </a:solidFill>
              </a:rPr>
              <a:t>	4800 Mark Center Drive</a:t>
            </a:r>
            <a:endParaRPr sz="2000">
              <a:solidFill>
                <a:srgbClr val="3F3F3F"/>
              </a:solidFill>
            </a:endParaRPr>
          </a:p>
          <a:p>
            <a:pPr lvl="1" marL="0" indent="400050">
              <a:buSzTx/>
              <a:buNone/>
              <a:defRPr sz="1800">
                <a:solidFill>
                  <a:srgbClr val="000000"/>
                </a:solidFill>
              </a:defRPr>
            </a:pPr>
            <a:r>
              <a:rPr sz="2200">
                <a:solidFill>
                  <a:srgbClr val="202020"/>
                </a:solidFill>
              </a:rPr>
              <a:t>			Suite 15G13 – East Tower</a:t>
            </a:r>
            <a:endParaRPr sz="2000">
              <a:solidFill>
                <a:srgbClr val="3F3F3F"/>
              </a:solidFill>
            </a:endParaRPr>
          </a:p>
          <a:p>
            <a:pPr lvl="1" marL="0" indent="400050">
              <a:buSzTx/>
              <a:buNone/>
              <a:defRPr sz="1800">
                <a:solidFill>
                  <a:srgbClr val="000000"/>
                </a:solidFill>
              </a:defRPr>
            </a:pPr>
            <a:r>
              <a:rPr sz="2200">
                <a:solidFill>
                  <a:srgbClr val="202020"/>
                </a:solidFill>
              </a:rPr>
              <a:t>			Alexandria, VA 22350</a:t>
            </a:r>
            <a:endParaRPr sz="2000">
              <a:solidFill>
                <a:srgbClr val="3F3F3F"/>
              </a:solidFill>
            </a:endParaRPr>
          </a:p>
          <a:p>
            <a:pPr lvl="1" marL="0" indent="400050">
              <a:buSzTx/>
              <a:buNone/>
              <a:defRPr sz="1800">
                <a:solidFill>
                  <a:srgbClr val="000000"/>
                </a:solidFill>
              </a:defRPr>
            </a:pPr>
            <a:r>
              <a:rPr sz="2200">
                <a:solidFill>
                  <a:srgbClr val="202020"/>
                </a:solidFill>
              </a:rPr>
              <a:t>			Phone:  (571) 372-6191</a:t>
            </a:r>
            <a:endParaRPr sz="2000">
              <a:solidFill>
                <a:srgbClr val="3F3F3F"/>
              </a:solidFill>
            </a:endParaRPr>
          </a:p>
          <a:p>
            <a:pPr lvl="1" marL="0" indent="400050">
              <a:buSzTx/>
              <a:buNone/>
              <a:defRPr sz="1800">
                <a:solidFill>
                  <a:srgbClr val="000000"/>
                </a:solidFill>
              </a:defRPr>
            </a:pPr>
            <a:r>
              <a:rPr sz="2200">
                <a:solidFill>
                  <a:srgbClr val="202020"/>
                </a:solidFill>
              </a:rPr>
              <a:t>			Fax:  (571) 371-6195</a:t>
            </a:r>
          </a:p>
        </p:txBody>
      </p:sp>
      <p:sp>
        <p:nvSpPr>
          <p:cNvPr id="146" name="Shape 146"/>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xfrm>
            <a:off x="457200" y="246018"/>
            <a:ext cx="8229600" cy="820782"/>
          </a:xfrm>
          <a:prstGeom prst="rect">
            <a:avLst/>
          </a:prstGeom>
        </p:spPr>
        <p:txBody>
          <a:bodyPr>
            <a:normAutofit fontScale="100000" lnSpcReduction="0"/>
          </a:bodyPr>
          <a:lstStyle>
            <a:lvl1pPr algn="ctr">
              <a:defRPr sz="4300" u="sng">
                <a:solidFill>
                  <a:srgbClr val="002A60"/>
                </a:solidFill>
              </a:defRPr>
            </a:lvl1pPr>
          </a:lstStyle>
          <a:p>
            <a:pPr lvl="0">
              <a:defRPr b="0" sz="1800" u="none">
                <a:solidFill>
                  <a:srgbClr val="000000"/>
                </a:solidFill>
              </a:defRPr>
            </a:pPr>
            <a:r>
              <a:rPr b="1" sz="4300" u="sng">
                <a:solidFill>
                  <a:srgbClr val="002A60"/>
                </a:solidFill>
              </a:rPr>
              <a:t>Questions</a:t>
            </a:r>
          </a:p>
        </p:txBody>
      </p:sp>
      <p:sp>
        <p:nvSpPr>
          <p:cNvPr id="151" name="Shape 151"/>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52" name="image20.jpg"/>
          <p:cNvPicPr/>
          <p:nvPr/>
        </p:nvPicPr>
        <p:blipFill>
          <a:blip r:embed="rId2">
            <a:extLst/>
          </a:blip>
          <a:stretch>
            <a:fillRect/>
          </a:stretch>
        </p:blipFill>
        <p:spPr>
          <a:xfrm>
            <a:off x="1143000" y="1066800"/>
            <a:ext cx="6781800" cy="57912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457200" y="246017"/>
            <a:ext cx="8229600" cy="820785"/>
          </a:xfrm>
          <a:prstGeom prst="rect">
            <a:avLst/>
          </a:prstGeom>
        </p:spPr>
        <p:txBody>
          <a:bodyPr>
            <a:normAutofit fontScale="100000" lnSpcReduction="0"/>
          </a:bodyPr>
          <a:lstStyle>
            <a:lvl1pPr algn="ctr">
              <a:defRPr u="sng"/>
            </a:lvl1pPr>
          </a:lstStyle>
          <a:p>
            <a:pPr lvl="0">
              <a:defRPr b="0" sz="1800" u="none">
                <a:solidFill>
                  <a:srgbClr val="000000"/>
                </a:solidFill>
              </a:defRPr>
            </a:pPr>
            <a:r>
              <a:rPr b="1" sz="2400" u="sng">
                <a:solidFill>
                  <a:srgbClr val="17375E"/>
                </a:solidFill>
              </a:rPr>
              <a:t>Agenda</a:t>
            </a:r>
          </a:p>
        </p:txBody>
      </p:sp>
      <p:sp>
        <p:nvSpPr>
          <p:cNvPr id="69" name="Shape 69"/>
          <p:cNvSpPr/>
          <p:nvPr>
            <p:ph type="body" idx="1"/>
          </p:nvPr>
        </p:nvSpPr>
        <p:spPr>
          <a:xfrm>
            <a:off x="457200" y="1066800"/>
            <a:ext cx="8229600" cy="5791200"/>
          </a:xfrm>
          <a:prstGeom prst="rect">
            <a:avLst/>
          </a:prstGeom>
        </p:spPr>
        <p:txBody>
          <a:bodyPr/>
          <a:lstStyle/>
          <a:p>
            <a:pPr lvl="0" marL="400050" indent="-400050">
              <a:lnSpc>
                <a:spcPct val="90000"/>
              </a:lnSpc>
              <a:spcBef>
                <a:spcPts val="600"/>
              </a:spcBef>
              <a:buClr>
                <a:srgbClr val="17375E"/>
              </a:buClr>
              <a:buFont typeface="Wingdings"/>
              <a:buChar char="▪"/>
              <a:defRPr sz="1800">
                <a:solidFill>
                  <a:srgbClr val="000000"/>
                </a:solidFill>
              </a:defRPr>
            </a:pPr>
            <a:r>
              <a:rPr sz="2800">
                <a:solidFill>
                  <a:srgbClr val="17375E"/>
                </a:solidFill>
              </a:rPr>
              <a:t>Introduction</a:t>
            </a:r>
            <a:endParaRPr sz="2800">
              <a:solidFill>
                <a:srgbClr val="17375E"/>
              </a:solidFill>
            </a:endParaRPr>
          </a:p>
          <a:p>
            <a:pPr lvl="1" marL="757237" indent="-300037">
              <a:lnSpc>
                <a:spcPct val="90000"/>
              </a:lnSpc>
              <a:buClr>
                <a:srgbClr val="202020"/>
              </a:buClr>
              <a:buChar char="•"/>
              <a:defRPr sz="1800">
                <a:solidFill>
                  <a:srgbClr val="000000"/>
                </a:solidFill>
              </a:defRPr>
            </a:pPr>
            <a:r>
              <a:rPr sz="2100">
                <a:solidFill>
                  <a:srgbClr val="202020"/>
                </a:solidFill>
              </a:rPr>
              <a:t>Mission and Vision</a:t>
            </a:r>
            <a:endParaRPr sz="2000">
              <a:solidFill>
                <a:srgbClr val="3F3F3F"/>
              </a:solidFill>
            </a:endParaRPr>
          </a:p>
          <a:p>
            <a:pPr lvl="1" marL="757237" indent="-300037">
              <a:lnSpc>
                <a:spcPct val="90000"/>
              </a:lnSpc>
              <a:buClr>
                <a:srgbClr val="202020"/>
              </a:buClr>
              <a:buChar char="•"/>
              <a:defRPr sz="1800">
                <a:solidFill>
                  <a:srgbClr val="000000"/>
                </a:solidFill>
              </a:defRPr>
            </a:pPr>
            <a:r>
              <a:rPr sz="2100">
                <a:solidFill>
                  <a:srgbClr val="202020"/>
                </a:solidFill>
              </a:rPr>
              <a:t>Who We Are</a:t>
            </a:r>
            <a:endParaRPr sz="2100">
              <a:solidFill>
                <a:srgbClr val="202020"/>
              </a:solidFill>
            </a:endParaRPr>
          </a:p>
          <a:p>
            <a:pPr lvl="1" marL="757237" indent="-300037">
              <a:lnSpc>
                <a:spcPct val="90000"/>
              </a:lnSpc>
              <a:buClr>
                <a:srgbClr val="202020"/>
              </a:buClr>
              <a:buChar char="•"/>
              <a:defRPr sz="1800">
                <a:solidFill>
                  <a:srgbClr val="000000"/>
                </a:solidFill>
              </a:defRPr>
            </a:pPr>
            <a:r>
              <a:rPr sz="2100">
                <a:solidFill>
                  <a:srgbClr val="202020"/>
                </a:solidFill>
              </a:rPr>
              <a:t>What We Do</a:t>
            </a:r>
            <a:endParaRPr sz="2100">
              <a:solidFill>
                <a:srgbClr val="202020"/>
              </a:solidFill>
            </a:endParaRPr>
          </a:p>
          <a:p>
            <a:pPr lvl="0" marL="400050" indent="-400050">
              <a:lnSpc>
                <a:spcPct val="90000"/>
              </a:lnSpc>
              <a:spcBef>
                <a:spcPts val="600"/>
              </a:spcBef>
              <a:buClr>
                <a:srgbClr val="17375E"/>
              </a:buClr>
              <a:buFont typeface="Wingdings"/>
              <a:buChar char="▪"/>
              <a:defRPr sz="1800">
                <a:solidFill>
                  <a:srgbClr val="000000"/>
                </a:solidFill>
              </a:defRPr>
            </a:pPr>
            <a:r>
              <a:rPr sz="2800">
                <a:solidFill>
                  <a:srgbClr val="17375E"/>
                </a:solidFill>
              </a:rPr>
              <a:t>OSBP Programs</a:t>
            </a:r>
            <a:endParaRPr sz="2800">
              <a:solidFill>
                <a:srgbClr val="17375E"/>
              </a:solidFill>
            </a:endParaRPr>
          </a:p>
          <a:p>
            <a:pPr lvl="2" marL="800100" indent="-400050">
              <a:lnSpc>
                <a:spcPct val="90000"/>
              </a:lnSpc>
              <a:buClr>
                <a:srgbClr val="202020"/>
              </a:buClr>
              <a:defRPr sz="1800">
                <a:solidFill>
                  <a:srgbClr val="000000"/>
                </a:solidFill>
              </a:defRPr>
            </a:pPr>
            <a:r>
              <a:rPr sz="2100">
                <a:solidFill>
                  <a:srgbClr val="202020"/>
                </a:solidFill>
              </a:rPr>
              <a:t>Small Business Innovation Research (SBIR)/Small Business Technology Transfer (STTR) and Commercialization</a:t>
            </a:r>
            <a:endParaRPr>
              <a:solidFill>
                <a:srgbClr val="3F3F3F"/>
              </a:solidFill>
            </a:endParaRPr>
          </a:p>
          <a:p>
            <a:pPr lvl="2" marL="800100" indent="-400050">
              <a:lnSpc>
                <a:spcPct val="90000"/>
              </a:lnSpc>
              <a:buClr>
                <a:srgbClr val="202020"/>
              </a:buClr>
              <a:defRPr sz="1800">
                <a:solidFill>
                  <a:srgbClr val="000000"/>
                </a:solidFill>
              </a:defRPr>
            </a:pPr>
            <a:r>
              <a:rPr sz="2100">
                <a:solidFill>
                  <a:srgbClr val="202020"/>
                </a:solidFill>
              </a:rPr>
              <a:t>Rapid Innovation Program (RIP)</a:t>
            </a:r>
            <a:endParaRPr>
              <a:solidFill>
                <a:srgbClr val="3F3F3F"/>
              </a:solidFill>
            </a:endParaRPr>
          </a:p>
          <a:p>
            <a:pPr lvl="2" marL="800100" indent="-400050">
              <a:lnSpc>
                <a:spcPct val="90000"/>
              </a:lnSpc>
              <a:buClr>
                <a:srgbClr val="202020"/>
              </a:buClr>
              <a:defRPr sz="1800">
                <a:solidFill>
                  <a:srgbClr val="000000"/>
                </a:solidFill>
              </a:defRPr>
            </a:pPr>
            <a:r>
              <a:rPr sz="2100">
                <a:solidFill>
                  <a:srgbClr val="202020"/>
                </a:solidFill>
              </a:rPr>
              <a:t>Indian Incentive Program (IIP)</a:t>
            </a:r>
            <a:endParaRPr>
              <a:solidFill>
                <a:srgbClr val="3F3F3F"/>
              </a:solidFill>
            </a:endParaRPr>
          </a:p>
          <a:p>
            <a:pPr lvl="2" marL="800100" indent="-400050">
              <a:lnSpc>
                <a:spcPct val="90000"/>
              </a:lnSpc>
              <a:buClr>
                <a:srgbClr val="202020"/>
              </a:buClr>
              <a:defRPr sz="1800">
                <a:solidFill>
                  <a:srgbClr val="000000"/>
                </a:solidFill>
              </a:defRPr>
            </a:pPr>
            <a:r>
              <a:rPr sz="2100">
                <a:solidFill>
                  <a:srgbClr val="202020"/>
                </a:solidFill>
              </a:rPr>
              <a:t>Mentor-Protégé Program (MPP)</a:t>
            </a:r>
            <a:endParaRPr>
              <a:solidFill>
                <a:srgbClr val="3F3F3F"/>
              </a:solidFill>
            </a:endParaRPr>
          </a:p>
          <a:p>
            <a:pPr lvl="2" marL="800100" indent="-400050">
              <a:lnSpc>
                <a:spcPct val="90000"/>
              </a:lnSpc>
              <a:buClr>
                <a:srgbClr val="202020"/>
              </a:buClr>
              <a:defRPr sz="1800">
                <a:solidFill>
                  <a:srgbClr val="000000"/>
                </a:solidFill>
              </a:defRPr>
            </a:pPr>
            <a:r>
              <a:rPr sz="2100">
                <a:solidFill>
                  <a:srgbClr val="202020"/>
                </a:solidFill>
              </a:rPr>
              <a:t>Socioeconomic Programs (8a, WOSB, SDVOSB, HUBZone)</a:t>
            </a:r>
            <a:endParaRPr>
              <a:solidFill>
                <a:srgbClr val="3F3F3F"/>
              </a:solidFill>
            </a:endParaRPr>
          </a:p>
          <a:p>
            <a:pPr lvl="0" marL="400050" indent="-400050">
              <a:lnSpc>
                <a:spcPct val="90000"/>
              </a:lnSpc>
              <a:spcBef>
                <a:spcPts val="600"/>
              </a:spcBef>
              <a:buClr>
                <a:srgbClr val="17375E"/>
              </a:buClr>
              <a:buFont typeface="Wingdings"/>
              <a:buChar char="▪"/>
              <a:defRPr sz="1800">
                <a:solidFill>
                  <a:srgbClr val="000000"/>
                </a:solidFill>
              </a:defRPr>
            </a:pPr>
            <a:r>
              <a:rPr sz="2800">
                <a:solidFill>
                  <a:srgbClr val="17375E"/>
                </a:solidFill>
              </a:rPr>
              <a:t>OSBP Initiatives</a:t>
            </a:r>
            <a:endParaRPr sz="2800">
              <a:solidFill>
                <a:srgbClr val="17375E"/>
              </a:solidFill>
            </a:endParaRPr>
          </a:p>
          <a:p>
            <a:pPr lvl="1" marL="757237" indent="-300037">
              <a:lnSpc>
                <a:spcPct val="90000"/>
              </a:lnSpc>
              <a:buClr>
                <a:srgbClr val="202020"/>
              </a:buClr>
              <a:buChar char="•"/>
              <a:defRPr sz="1800">
                <a:solidFill>
                  <a:srgbClr val="000000"/>
                </a:solidFill>
              </a:defRPr>
            </a:pPr>
            <a:r>
              <a:rPr sz="2100">
                <a:solidFill>
                  <a:srgbClr val="202020"/>
                </a:solidFill>
              </a:rPr>
              <a:t>Science, Technology, Engineering, and Mathematics (STEM)</a:t>
            </a:r>
            <a:endParaRPr sz="2100">
              <a:solidFill>
                <a:srgbClr val="202020"/>
              </a:solidFill>
            </a:endParaRPr>
          </a:p>
          <a:p>
            <a:pPr lvl="1" marL="757237" indent="-300037">
              <a:lnSpc>
                <a:spcPct val="90000"/>
              </a:lnSpc>
              <a:buClr>
                <a:srgbClr val="202020"/>
              </a:buClr>
              <a:buChar char="•"/>
              <a:defRPr sz="1800">
                <a:solidFill>
                  <a:srgbClr val="000000"/>
                </a:solidFill>
              </a:defRPr>
            </a:pPr>
            <a:r>
              <a:rPr sz="2100">
                <a:solidFill>
                  <a:srgbClr val="202020"/>
                </a:solidFill>
              </a:rPr>
              <a:t>Workforce Development</a:t>
            </a:r>
            <a:endParaRPr sz="2000">
              <a:solidFill>
                <a:srgbClr val="3F3F3F"/>
              </a:solidFill>
            </a:endParaRPr>
          </a:p>
          <a:p>
            <a:pPr lvl="0" marL="400050" indent="-400050">
              <a:lnSpc>
                <a:spcPct val="90000"/>
              </a:lnSpc>
              <a:spcBef>
                <a:spcPts val="600"/>
              </a:spcBef>
              <a:buClr>
                <a:srgbClr val="17375E"/>
              </a:buClr>
              <a:buFont typeface="Wingdings"/>
              <a:buChar char="▪"/>
              <a:defRPr sz="1800">
                <a:solidFill>
                  <a:srgbClr val="000000"/>
                </a:solidFill>
              </a:defRPr>
            </a:pPr>
            <a:r>
              <a:rPr sz="2800">
                <a:solidFill>
                  <a:srgbClr val="17375E"/>
                </a:solidFill>
              </a:rPr>
              <a:t>Tips for Doing Business with DoD</a:t>
            </a:r>
          </a:p>
        </p:txBody>
      </p:sp>
      <p:sp>
        <p:nvSpPr>
          <p:cNvPr id="70" name="Shape 70"/>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Mission &amp; Vision</a:t>
            </a:r>
          </a:p>
        </p:txBody>
      </p:sp>
      <p:sp>
        <p:nvSpPr>
          <p:cNvPr id="73" name="Shape 73"/>
          <p:cNvSpPr/>
          <p:nvPr>
            <p:ph type="body" idx="1"/>
          </p:nvPr>
        </p:nvSpPr>
        <p:spPr>
          <a:xfrm>
            <a:off x="457200" y="1600201"/>
            <a:ext cx="8229600" cy="4525963"/>
          </a:xfrm>
          <a:prstGeom prst="rect">
            <a:avLst/>
          </a:prstGeom>
        </p:spPr>
        <p:txBody>
          <a:bodyPr/>
          <a:lstStyle/>
          <a:p>
            <a:pPr lvl="0">
              <a:lnSpc>
                <a:spcPct val="90000"/>
              </a:lnSpc>
              <a:buClr>
                <a:srgbClr val="17375E"/>
              </a:buClr>
              <a:buFont typeface="Wingdings"/>
              <a:buChar char="▪"/>
              <a:defRPr sz="1800">
                <a:solidFill>
                  <a:srgbClr val="000000"/>
                </a:solidFill>
              </a:defRPr>
            </a:pPr>
            <a:r>
              <a:rPr b="1" sz="2200">
                <a:solidFill>
                  <a:srgbClr val="17375E"/>
                </a:solidFill>
              </a:rPr>
              <a:t>Mission:</a:t>
            </a:r>
            <a:r>
              <a:rPr b="1" sz="2200">
                <a:solidFill>
                  <a:srgbClr val="3F3F3F"/>
                </a:solidFill>
              </a:rPr>
              <a:t>  </a:t>
            </a:r>
            <a:r>
              <a:rPr sz="2200">
                <a:solidFill>
                  <a:srgbClr val="3F3F3F"/>
                </a:solidFill>
              </a:rPr>
              <a:t>We advise the Secretary of Defense on all matters related to small business and are committed to maximizing the contributions of small business in DoD acquisitions. We provide leadership and governance to the Military Departments and Defense Agencies to meet the needs of the nations' Warfighters, creating opportunities for small businesses while ensuring each tax dollar is spent responsibly.</a:t>
            </a:r>
            <a:endParaRPr sz="2200">
              <a:solidFill>
                <a:srgbClr val="3F3F3F"/>
              </a:solidFill>
            </a:endParaRPr>
          </a:p>
          <a:p>
            <a:pPr lvl="0" marL="0" indent="0">
              <a:lnSpc>
                <a:spcPct val="90000"/>
              </a:lnSpc>
              <a:buSzTx/>
              <a:buNone/>
              <a:defRPr sz="1800">
                <a:solidFill>
                  <a:srgbClr val="000000"/>
                </a:solidFill>
              </a:defRPr>
            </a:pPr>
            <a:endParaRPr sz="2200">
              <a:solidFill>
                <a:srgbClr val="3F3F3F"/>
              </a:solidFill>
            </a:endParaRPr>
          </a:p>
          <a:p>
            <a:pPr lvl="0">
              <a:lnSpc>
                <a:spcPct val="90000"/>
              </a:lnSpc>
              <a:buClr>
                <a:srgbClr val="17375E"/>
              </a:buClr>
              <a:buFont typeface="Wingdings"/>
              <a:buChar char="▪"/>
              <a:defRPr sz="1800">
                <a:solidFill>
                  <a:srgbClr val="000000"/>
                </a:solidFill>
              </a:defRPr>
            </a:pPr>
            <a:r>
              <a:rPr b="1" sz="2200">
                <a:solidFill>
                  <a:srgbClr val="17375E"/>
                </a:solidFill>
              </a:rPr>
              <a:t>Vision:</a:t>
            </a:r>
            <a:r>
              <a:rPr sz="2200">
                <a:solidFill>
                  <a:srgbClr val="3F3F3F"/>
                </a:solidFill>
              </a:rPr>
              <a:t>  Cultivate and enhance the use of small business as an integral, agile, and responsive engine of innovation to create an economic and technological advantage, while maintaining a cost effective and competitive acquisition environment, for the DoD and the United States.</a:t>
            </a:r>
          </a:p>
        </p:txBody>
      </p:sp>
      <p:sp>
        <p:nvSpPr>
          <p:cNvPr id="74" name="Shape 74"/>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457200" y="246017"/>
            <a:ext cx="8229600" cy="820785"/>
          </a:xfrm>
          <a:prstGeom prst="rect">
            <a:avLst/>
          </a:prstGeom>
        </p:spPr>
        <p:txBody>
          <a:bodyPr>
            <a:normAutofit fontScale="100000" lnSpcReduction="0"/>
          </a:bodyPr>
          <a:lstStyle/>
          <a:p>
            <a:pPr lvl="0" algn="ctr">
              <a:defRPr b="0" sz="1800">
                <a:solidFill>
                  <a:srgbClr val="000000"/>
                </a:solidFill>
              </a:defRPr>
            </a:pPr>
            <a:r>
              <a:rPr b="1" sz="2800">
                <a:solidFill>
                  <a:srgbClr val="17375E"/>
                </a:solidFill>
              </a:rPr>
              <a:t> </a:t>
            </a:r>
            <a:r>
              <a:rPr b="1" sz="2800" u="sng">
                <a:solidFill>
                  <a:srgbClr val="17375E"/>
                </a:solidFill>
              </a:rPr>
              <a:t>Who We Are</a:t>
            </a:r>
          </a:p>
        </p:txBody>
      </p:sp>
      <p:sp>
        <p:nvSpPr>
          <p:cNvPr id="77" name="Shape 77"/>
          <p:cNvSpPr/>
          <p:nvPr>
            <p:ph type="body" idx="1"/>
          </p:nvPr>
        </p:nvSpPr>
        <p:spPr>
          <a:xfrm>
            <a:off x="457200" y="1143000"/>
            <a:ext cx="8229600" cy="5638801"/>
          </a:xfrm>
          <a:prstGeom prst="rect">
            <a:avLst/>
          </a:prstGeom>
        </p:spPr>
        <p:txBody>
          <a:bodyPr/>
          <a:lstStyle/>
          <a:p>
            <a:pPr lvl="0"/>
          </a:p>
        </p:txBody>
      </p:sp>
      <p:sp>
        <p:nvSpPr>
          <p:cNvPr id="78" name="Shape 78"/>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79" name="image5.png" descr="\\rsrcnvfs05\atl_org_1\SADBU\OSBP Logo 2012\OSBP-SEALTHINNEROLIVE-.png"/>
          <p:cNvPicPr/>
          <p:nvPr/>
        </p:nvPicPr>
        <p:blipFill>
          <a:blip r:embed="rId3">
            <a:extLst/>
          </a:blip>
          <a:stretch>
            <a:fillRect/>
          </a:stretch>
        </p:blipFill>
        <p:spPr>
          <a:xfrm>
            <a:off x="3124200" y="1219200"/>
            <a:ext cx="2895600" cy="2895600"/>
          </a:xfrm>
          <a:prstGeom prst="rect">
            <a:avLst/>
          </a:prstGeom>
          <a:ln w="12700">
            <a:miter lim="400000"/>
          </a:ln>
        </p:spPr>
      </p:pic>
      <p:pic>
        <p:nvPicPr>
          <p:cNvPr id="80" name="image6.gif" descr="Defense Logistics Agency"/>
          <p:cNvPicPr/>
          <p:nvPr/>
        </p:nvPicPr>
        <p:blipFill>
          <a:blip r:embed="rId4">
            <a:extLst/>
          </a:blip>
          <a:stretch>
            <a:fillRect/>
          </a:stretch>
        </p:blipFill>
        <p:spPr>
          <a:xfrm>
            <a:off x="5486400" y="4286244"/>
            <a:ext cx="1594886" cy="1790700"/>
          </a:xfrm>
          <a:prstGeom prst="rect">
            <a:avLst/>
          </a:prstGeom>
          <a:ln w="12700">
            <a:miter lim="400000"/>
          </a:ln>
        </p:spPr>
      </p:pic>
      <p:pic>
        <p:nvPicPr>
          <p:cNvPr id="81" name="image7.jpg"/>
          <p:cNvPicPr/>
          <p:nvPr/>
        </p:nvPicPr>
        <p:blipFill>
          <a:blip r:embed="rId5">
            <a:extLst/>
          </a:blip>
          <a:stretch>
            <a:fillRect/>
          </a:stretch>
        </p:blipFill>
        <p:spPr>
          <a:xfrm>
            <a:off x="147085" y="4324348"/>
            <a:ext cx="1676401" cy="1676401"/>
          </a:xfrm>
          <a:prstGeom prst="rect">
            <a:avLst/>
          </a:prstGeom>
          <a:ln w="12700">
            <a:miter lim="400000"/>
          </a:ln>
        </p:spPr>
      </p:pic>
      <p:pic>
        <p:nvPicPr>
          <p:cNvPr id="82" name="image8.jpg"/>
          <p:cNvPicPr/>
          <p:nvPr/>
        </p:nvPicPr>
        <p:blipFill>
          <a:blip r:embed="rId6">
            <a:extLst/>
          </a:blip>
          <a:stretch>
            <a:fillRect/>
          </a:stretch>
        </p:blipFill>
        <p:spPr>
          <a:xfrm>
            <a:off x="3733800" y="4286244"/>
            <a:ext cx="1676400" cy="2074791"/>
          </a:xfrm>
          <a:prstGeom prst="rect">
            <a:avLst/>
          </a:prstGeom>
          <a:ln w="12700">
            <a:miter lim="400000"/>
          </a:ln>
        </p:spPr>
      </p:pic>
      <p:pic>
        <p:nvPicPr>
          <p:cNvPr id="83" name="image9.gif" descr="Missile Defense Agency"/>
          <p:cNvPicPr/>
          <p:nvPr/>
        </p:nvPicPr>
        <p:blipFill>
          <a:blip r:embed="rId7">
            <a:extLst/>
          </a:blip>
          <a:stretch>
            <a:fillRect/>
          </a:stretch>
        </p:blipFill>
        <p:spPr>
          <a:xfrm>
            <a:off x="7239000" y="4286248"/>
            <a:ext cx="1676400" cy="1676401"/>
          </a:xfrm>
          <a:prstGeom prst="rect">
            <a:avLst/>
          </a:prstGeom>
          <a:ln w="12700">
            <a:miter lim="400000"/>
          </a:ln>
        </p:spPr>
      </p:pic>
      <p:pic>
        <p:nvPicPr>
          <p:cNvPr id="84" name="image10.png"/>
          <p:cNvPicPr/>
          <p:nvPr/>
        </p:nvPicPr>
        <p:blipFill>
          <a:blip r:embed="rId8">
            <a:extLst/>
          </a:blip>
          <a:stretch>
            <a:fillRect/>
          </a:stretch>
        </p:blipFill>
        <p:spPr>
          <a:xfrm>
            <a:off x="1905000" y="4257668"/>
            <a:ext cx="1828800" cy="1828800"/>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427407" y="124257"/>
            <a:ext cx="8153401"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Who We Are</a:t>
            </a:r>
          </a:p>
        </p:txBody>
      </p:sp>
      <p:sp>
        <p:nvSpPr>
          <p:cNvPr id="89" name="Shape 89"/>
          <p:cNvSpPr/>
          <p:nvPr>
            <p:ph type="body" idx="1"/>
          </p:nvPr>
        </p:nvSpPr>
        <p:spPr>
          <a:xfrm>
            <a:off x="457200" y="1143000"/>
            <a:ext cx="8229600" cy="5638801"/>
          </a:xfrm>
          <a:prstGeom prst="rect">
            <a:avLst/>
          </a:prstGeom>
        </p:spPr>
        <p:txBody>
          <a:bodyPr/>
          <a:lstStyle/>
          <a:p>
            <a:pPr lvl="0"/>
          </a:p>
        </p:txBody>
      </p:sp>
      <p:sp>
        <p:nvSpPr>
          <p:cNvPr id="90" name="Shape 90"/>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91" name="image11.png"/>
          <p:cNvPicPr/>
          <p:nvPr/>
        </p:nvPicPr>
        <p:blipFill>
          <a:blip r:embed="rId2">
            <a:extLst/>
          </a:blip>
          <a:srcRect l="8203" t="22674" r="6562" b="45841"/>
          <a:stretch>
            <a:fillRect/>
          </a:stretch>
        </p:blipFill>
        <p:spPr>
          <a:xfrm>
            <a:off x="-1" y="1257299"/>
            <a:ext cx="9144002" cy="3314702"/>
          </a:xfrm>
          <a:prstGeom prst="rect">
            <a:avLst/>
          </a:prstGeom>
          <a:ln w="12700">
            <a:miter lim="400000"/>
          </a:ln>
        </p:spPr>
      </p:pic>
      <p:sp>
        <p:nvSpPr>
          <p:cNvPr id="92" name="Shape 92"/>
          <p:cNvSpPr/>
          <p:nvPr/>
        </p:nvSpPr>
        <p:spPr>
          <a:xfrm>
            <a:off x="304800" y="1092323"/>
            <a:ext cx="8153400" cy="3299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342900" indent="-342900">
              <a:buSzPct val="100000"/>
              <a:buFont typeface="Wingdings"/>
              <a:buChar char="▪"/>
              <a:defRPr sz="2400">
                <a:solidFill>
                  <a:srgbClr val="17375E"/>
                </a:solidFill>
                <a:latin typeface="Times New Roman"/>
                <a:ea typeface="Times New Roman"/>
                <a:cs typeface="Times New Roman"/>
                <a:sym typeface="Times New Roman"/>
              </a:defRPr>
            </a:lvl1pPr>
          </a:lstStyle>
          <a:p>
            <a:pPr lvl="0">
              <a:defRPr sz="1800">
                <a:solidFill>
                  <a:srgbClr val="000000"/>
                </a:solidFill>
              </a:defRPr>
            </a:pPr>
            <a:r>
              <a:rPr sz="2400">
                <a:solidFill>
                  <a:srgbClr val="17375E"/>
                </a:solidFill>
              </a:rPr>
              <a:t>DoD Small Business Statistics &amp; Analysis</a:t>
            </a:r>
          </a:p>
        </p:txBody>
      </p:sp>
      <p:pic>
        <p:nvPicPr>
          <p:cNvPr id="93" name="image12.png"/>
          <p:cNvPicPr/>
          <p:nvPr/>
        </p:nvPicPr>
        <p:blipFill>
          <a:blip r:embed="rId3">
            <a:extLst/>
          </a:blip>
          <a:srcRect l="7970" t="26237" r="6405" b="51089"/>
          <a:stretch>
            <a:fillRect/>
          </a:stretch>
        </p:blipFill>
        <p:spPr>
          <a:xfrm>
            <a:off x="76200" y="4571999"/>
            <a:ext cx="8991600" cy="2181227"/>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5" name="image13.png"/>
          <p:cNvPicPr/>
          <p:nvPr/>
        </p:nvPicPr>
        <p:blipFill>
          <a:blip r:embed="rId3">
            <a:extLst/>
          </a:blip>
          <a:stretch>
            <a:fillRect/>
          </a:stretch>
        </p:blipFill>
        <p:spPr>
          <a:xfrm>
            <a:off x="6019800" y="3886200"/>
            <a:ext cx="2362200" cy="2133600"/>
          </a:xfrm>
          <a:prstGeom prst="rect">
            <a:avLst/>
          </a:prstGeom>
          <a:ln w="12700">
            <a:miter lim="400000"/>
          </a:ln>
        </p:spPr>
      </p:pic>
      <p:sp>
        <p:nvSpPr>
          <p:cNvPr id="96" name="Shape 96"/>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What We Do</a:t>
            </a:r>
          </a:p>
        </p:txBody>
      </p:sp>
      <p:sp>
        <p:nvSpPr>
          <p:cNvPr id="97" name="Shape 97"/>
          <p:cNvSpPr/>
          <p:nvPr>
            <p:ph type="body" idx="1"/>
          </p:nvPr>
        </p:nvSpPr>
        <p:spPr>
          <a:xfrm>
            <a:off x="457200" y="1143000"/>
            <a:ext cx="8229600" cy="5638801"/>
          </a:xfrm>
          <a:prstGeom prst="rect">
            <a:avLst/>
          </a:prstGeom>
        </p:spPr>
        <p:txBody>
          <a:bodyPr/>
          <a:lstStyle/>
          <a:p>
            <a:pPr lvl="0" marL="264968" indent="-264968">
              <a:lnSpc>
                <a:spcPct val="90000"/>
              </a:lnSpc>
              <a:spcBef>
                <a:spcPts val="400"/>
              </a:spcBef>
              <a:buClr>
                <a:srgbClr val="17375E"/>
              </a:buClr>
              <a:buFont typeface="Wingdings"/>
              <a:buChar char="▪"/>
              <a:defRPr sz="1800">
                <a:solidFill>
                  <a:srgbClr val="000000"/>
                </a:solidFill>
              </a:defRPr>
            </a:pPr>
            <a:r>
              <a:rPr sz="1700">
                <a:solidFill>
                  <a:srgbClr val="17375E"/>
                </a:solidFill>
              </a:rPr>
              <a:t>Develops small business policy and provides oversight to ensure compliance. </a:t>
            </a:r>
            <a:endParaRPr sz="2200">
              <a:solidFill>
                <a:srgbClr val="3F3F3F"/>
              </a:solidFill>
            </a:endParaRPr>
          </a:p>
          <a:p>
            <a:pPr lvl="0">
              <a:lnSpc>
                <a:spcPct val="90000"/>
              </a:lnSpc>
              <a:buClr>
                <a:srgbClr val="17375E"/>
              </a:buClr>
              <a:buFont typeface="Wingdings"/>
              <a:buChar char="▪"/>
              <a:defRPr sz="1800">
                <a:solidFill>
                  <a:srgbClr val="000000"/>
                </a:solidFill>
              </a:defRPr>
            </a:pPr>
            <a:endParaRPr sz="1900">
              <a:solidFill>
                <a:srgbClr val="17375E"/>
              </a:solidFill>
            </a:endParaRPr>
          </a:p>
          <a:p>
            <a:pPr lvl="0" marL="264968" indent="-264968">
              <a:lnSpc>
                <a:spcPct val="90000"/>
              </a:lnSpc>
              <a:spcBef>
                <a:spcPts val="400"/>
              </a:spcBef>
              <a:buClr>
                <a:srgbClr val="17375E"/>
              </a:buClr>
              <a:buFont typeface="Wingdings"/>
              <a:buChar char="▪"/>
              <a:defRPr sz="1800">
                <a:solidFill>
                  <a:srgbClr val="000000"/>
                </a:solidFill>
              </a:defRPr>
            </a:pPr>
            <a:r>
              <a:rPr sz="1700">
                <a:solidFill>
                  <a:srgbClr val="17375E"/>
                </a:solidFill>
              </a:rPr>
              <a:t>Ensures that the DoD properly implements small business laws to maximize small business utilization.</a:t>
            </a:r>
            <a:endParaRPr sz="2200">
              <a:solidFill>
                <a:srgbClr val="3F3F3F"/>
              </a:solidFill>
            </a:endParaRPr>
          </a:p>
          <a:p>
            <a:pPr lvl="0">
              <a:lnSpc>
                <a:spcPct val="90000"/>
              </a:lnSpc>
              <a:buClr>
                <a:srgbClr val="17375E"/>
              </a:buClr>
              <a:buFont typeface="Wingdings"/>
              <a:buChar char="▪"/>
              <a:defRPr sz="1800">
                <a:solidFill>
                  <a:srgbClr val="000000"/>
                </a:solidFill>
              </a:defRPr>
            </a:pPr>
            <a:endParaRPr sz="1900">
              <a:solidFill>
                <a:srgbClr val="17375E"/>
              </a:solidFill>
            </a:endParaRPr>
          </a:p>
          <a:p>
            <a:pPr lvl="0" marL="264968" indent="-264968">
              <a:lnSpc>
                <a:spcPct val="90000"/>
              </a:lnSpc>
              <a:spcBef>
                <a:spcPts val="400"/>
              </a:spcBef>
              <a:buClr>
                <a:srgbClr val="17375E"/>
              </a:buClr>
              <a:buFont typeface="Wingdings"/>
              <a:buChar char="▪"/>
              <a:defRPr sz="1800">
                <a:solidFill>
                  <a:srgbClr val="000000"/>
                </a:solidFill>
              </a:defRPr>
            </a:pPr>
            <a:r>
              <a:rPr sz="1700">
                <a:solidFill>
                  <a:srgbClr val="17375E"/>
                </a:solidFill>
              </a:rPr>
              <a:t>Manages programs and outreach efforts to support the development of a climate that consistently pursues small business solutions.</a:t>
            </a:r>
            <a:endParaRPr sz="2200">
              <a:solidFill>
                <a:srgbClr val="3F3F3F"/>
              </a:solidFill>
            </a:endParaRPr>
          </a:p>
          <a:p>
            <a:pPr lvl="0">
              <a:lnSpc>
                <a:spcPct val="90000"/>
              </a:lnSpc>
              <a:buClr>
                <a:srgbClr val="17375E"/>
              </a:buClr>
              <a:buFont typeface="Wingdings"/>
              <a:buChar char="▪"/>
              <a:defRPr sz="1800">
                <a:solidFill>
                  <a:srgbClr val="000000"/>
                </a:solidFill>
              </a:defRPr>
            </a:pPr>
            <a:endParaRPr sz="1900">
              <a:solidFill>
                <a:srgbClr val="17375E"/>
              </a:solidFill>
            </a:endParaRPr>
          </a:p>
          <a:p>
            <a:pPr lvl="0" marL="264968" indent="-264968">
              <a:lnSpc>
                <a:spcPct val="90000"/>
              </a:lnSpc>
              <a:spcBef>
                <a:spcPts val="400"/>
              </a:spcBef>
              <a:buClr>
                <a:srgbClr val="17375E"/>
              </a:buClr>
              <a:buFont typeface="Wingdings"/>
              <a:buChar char="▪"/>
              <a:defRPr sz="1800">
                <a:solidFill>
                  <a:srgbClr val="000000"/>
                </a:solidFill>
              </a:defRPr>
            </a:pPr>
            <a:r>
              <a:rPr sz="1700">
                <a:solidFill>
                  <a:srgbClr val="17375E"/>
                </a:solidFill>
              </a:rPr>
              <a:t>Better Buying Power (BBP) 3.0  focuses on achieving military dominance through technical excellence and innovation and establishes the following priorities:</a:t>
            </a:r>
            <a:endParaRPr sz="2200">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Achieve affordable programs</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Achieve dominate capabilities while controlling lifecycle costs</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Incentivize productivity in industry and government</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Eliminate unproductive processes and bureaucracy</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Promote effective competition</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Improve tradecraft in acquisitions of services</a:t>
            </a:r>
            <a:endParaRPr>
              <a:solidFill>
                <a:srgbClr val="3F3F3F"/>
              </a:solidFill>
            </a:endParaRPr>
          </a:p>
          <a:p>
            <a:pPr lvl="1" marL="679450" indent="-222250">
              <a:lnSpc>
                <a:spcPct val="90000"/>
              </a:lnSpc>
              <a:spcBef>
                <a:spcPts val="300"/>
              </a:spcBef>
              <a:buChar char="•"/>
              <a:defRPr sz="1800">
                <a:solidFill>
                  <a:srgbClr val="000000"/>
                </a:solidFill>
              </a:defRPr>
            </a:pPr>
            <a:r>
              <a:rPr sz="1400">
                <a:solidFill>
                  <a:srgbClr val="3F3F3F"/>
                </a:solidFill>
              </a:rPr>
              <a:t>Improve professionalism of the total acquisition workforce</a:t>
            </a:r>
            <a:endParaRPr>
              <a:solidFill>
                <a:srgbClr val="3F3F3F"/>
              </a:solidFill>
            </a:endParaRPr>
          </a:p>
          <a:p>
            <a:pPr lvl="1" marL="0" indent="457200">
              <a:lnSpc>
                <a:spcPct val="90000"/>
              </a:lnSpc>
              <a:spcBef>
                <a:spcPts val="400"/>
              </a:spcBef>
              <a:buSzTx/>
              <a:buNone/>
              <a:defRPr sz="1800">
                <a:solidFill>
                  <a:srgbClr val="000000"/>
                </a:solidFill>
              </a:defRPr>
            </a:pPr>
            <a:endParaRPr sz="1600">
              <a:solidFill>
                <a:srgbClr val="3F3F3F"/>
              </a:solidFill>
            </a:endParaRPr>
          </a:p>
          <a:p>
            <a:pPr lvl="0" marL="264968" indent="-264968">
              <a:lnSpc>
                <a:spcPct val="90000"/>
              </a:lnSpc>
              <a:spcBef>
                <a:spcPts val="400"/>
              </a:spcBef>
              <a:buClr>
                <a:srgbClr val="17375E"/>
              </a:buClr>
              <a:buFont typeface="Wingdings"/>
              <a:buChar char="▪"/>
              <a:defRPr sz="1800">
                <a:solidFill>
                  <a:srgbClr val="000000"/>
                </a:solidFill>
              </a:defRPr>
            </a:pPr>
            <a:r>
              <a:rPr sz="1700">
                <a:solidFill>
                  <a:srgbClr val="17375E"/>
                </a:solidFill>
              </a:rPr>
              <a:t>OSBP is an internal advocate for the role of small business as an integral part of an innovative and technologically superior defense industrial base.</a:t>
            </a:r>
          </a:p>
        </p:txBody>
      </p:sp>
      <p:sp>
        <p:nvSpPr>
          <p:cNvPr id="98" name="Shape 98"/>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OSBP Programs</a:t>
            </a:r>
          </a:p>
        </p:txBody>
      </p:sp>
      <p:sp>
        <p:nvSpPr>
          <p:cNvPr id="103" name="Shape 103"/>
          <p:cNvSpPr/>
          <p:nvPr>
            <p:ph type="body" idx="1"/>
          </p:nvPr>
        </p:nvSpPr>
        <p:spPr>
          <a:xfrm>
            <a:off x="457200" y="1219200"/>
            <a:ext cx="8229600" cy="5562601"/>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Small Business Innovation Research (SBIR)/Small Business Technology Transfer (STTR) and Commercialization</a:t>
            </a:r>
            <a:endParaRPr>
              <a:solidFill>
                <a:srgbClr val="3F3F3F"/>
              </a:solidFill>
            </a:endParaRPr>
          </a:p>
          <a:p>
            <a:pPr lvl="2" marL="342900" indent="-342900">
              <a:spcBef>
                <a:spcPts val="400"/>
              </a:spcBef>
              <a:buClr>
                <a:srgbClr val="202020"/>
              </a:buClr>
              <a:defRPr sz="1800">
                <a:solidFill>
                  <a:srgbClr val="000000"/>
                </a:solidFill>
              </a:defRPr>
            </a:pPr>
            <a:endParaRPr sz="2100">
              <a:solidFill>
                <a:srgbClr val="202020"/>
              </a:solidFill>
            </a:endParaRPr>
          </a:p>
          <a:p>
            <a:pPr lvl="1" marL="742950" indent="-285750">
              <a:spcBef>
                <a:spcPts val="400"/>
              </a:spcBef>
              <a:buClr>
                <a:srgbClr val="0070C0"/>
              </a:buClr>
              <a:buChar char="•"/>
              <a:defRPr sz="1800">
                <a:solidFill>
                  <a:srgbClr val="000000"/>
                </a:solidFill>
              </a:defRPr>
            </a:pPr>
            <a:r>
              <a:rPr b="1" sz="2000">
                <a:solidFill>
                  <a:srgbClr val="0070C0"/>
                </a:solidFill>
              </a:rPr>
              <a:t>SBIR Program:  </a:t>
            </a:r>
            <a:r>
              <a:rPr sz="2000">
                <a:solidFill>
                  <a:srgbClr val="3F3F3F"/>
                </a:solidFill>
              </a:rPr>
              <a:t>Purpose is to strengthen the role of innovative small business concerns (SBCs) in federally-funded research or research and development (R/R&amp;D).</a:t>
            </a:r>
            <a:endParaRPr sz="2000">
              <a:solidFill>
                <a:srgbClr val="3F3F3F"/>
              </a:solidFill>
            </a:endParaRPr>
          </a:p>
          <a:p>
            <a:pPr lvl="1" marL="0" indent="457200">
              <a:spcBef>
                <a:spcPts val="400"/>
              </a:spcBef>
              <a:buSzTx/>
              <a:buNone/>
              <a:defRPr sz="1800">
                <a:solidFill>
                  <a:srgbClr val="000000"/>
                </a:solidFill>
              </a:defRPr>
            </a:pPr>
            <a:endParaRPr sz="2000">
              <a:solidFill>
                <a:srgbClr val="3F3F3F"/>
              </a:solidFill>
            </a:endParaRPr>
          </a:p>
          <a:p>
            <a:pPr lvl="1" marL="742950" indent="-285750">
              <a:spcBef>
                <a:spcPts val="0"/>
              </a:spcBef>
              <a:buClr>
                <a:srgbClr val="0070C0"/>
              </a:buClr>
              <a:buChar char="•"/>
              <a:defRPr sz="1800">
                <a:solidFill>
                  <a:srgbClr val="000000"/>
                </a:solidFill>
              </a:defRPr>
            </a:pPr>
            <a:r>
              <a:rPr b="1" sz="2000">
                <a:solidFill>
                  <a:srgbClr val="0070C0"/>
                </a:solidFill>
              </a:rPr>
              <a:t>STTR Program:</a:t>
            </a:r>
            <a:r>
              <a:rPr b="1" sz="2000">
                <a:solidFill>
                  <a:srgbClr val="3F3F3F"/>
                </a:solidFill>
              </a:rPr>
              <a:t>  </a:t>
            </a:r>
            <a:r>
              <a:rPr sz="2000">
                <a:solidFill>
                  <a:srgbClr val="3F3F3F"/>
                </a:solidFill>
              </a:rPr>
              <a:t>Purpose is to stimulate a partnership </a:t>
            </a:r>
            <a:endParaRPr sz="2000">
              <a:solidFill>
                <a:srgbClr val="3F3F3F"/>
              </a:solidFill>
            </a:endParaRPr>
          </a:p>
          <a:p>
            <a:pPr lvl="1" marL="0" indent="457200">
              <a:spcBef>
                <a:spcPts val="0"/>
              </a:spcBef>
              <a:buSzTx/>
              <a:buNone/>
              <a:defRPr sz="1800">
                <a:solidFill>
                  <a:srgbClr val="000000"/>
                </a:solidFill>
              </a:defRPr>
            </a:pPr>
            <a:r>
              <a:rPr sz="2000">
                <a:solidFill>
                  <a:srgbClr val="3F3F3F"/>
                </a:solidFill>
              </a:rPr>
              <a:t>     of ideas and technologies between innovative SBCs </a:t>
            </a:r>
            <a:endParaRPr sz="2000">
              <a:solidFill>
                <a:srgbClr val="3F3F3F"/>
              </a:solidFill>
            </a:endParaRPr>
          </a:p>
          <a:p>
            <a:pPr lvl="1" marL="0" indent="457200">
              <a:spcBef>
                <a:spcPts val="0"/>
              </a:spcBef>
              <a:buSzTx/>
              <a:buNone/>
              <a:defRPr sz="1800">
                <a:solidFill>
                  <a:srgbClr val="000000"/>
                </a:solidFill>
              </a:defRPr>
            </a:pPr>
            <a:r>
              <a:rPr sz="2000">
                <a:solidFill>
                  <a:srgbClr val="3F3F3F"/>
                </a:solidFill>
              </a:rPr>
              <a:t>     and research institutions through federally funded </a:t>
            </a:r>
            <a:endParaRPr sz="2000">
              <a:solidFill>
                <a:srgbClr val="3F3F3F"/>
              </a:solidFill>
            </a:endParaRPr>
          </a:p>
          <a:p>
            <a:pPr lvl="1" marL="0" indent="457200">
              <a:spcBef>
                <a:spcPts val="0"/>
              </a:spcBef>
              <a:buSzTx/>
              <a:buNone/>
              <a:defRPr sz="1800">
                <a:solidFill>
                  <a:srgbClr val="000000"/>
                </a:solidFill>
              </a:defRPr>
            </a:pPr>
            <a:r>
              <a:rPr sz="2000">
                <a:solidFill>
                  <a:srgbClr val="3F3F3F"/>
                </a:solidFill>
              </a:rPr>
              <a:t>     R/R&amp;D.</a:t>
            </a:r>
            <a:endParaRPr sz="2000">
              <a:solidFill>
                <a:srgbClr val="3F3F3F"/>
              </a:solidFill>
            </a:endParaRPr>
          </a:p>
          <a:p>
            <a:pPr lvl="1" marL="0" indent="457200">
              <a:spcBef>
                <a:spcPts val="400"/>
              </a:spcBef>
              <a:buSzTx/>
              <a:buNone/>
              <a:defRPr sz="1800">
                <a:solidFill>
                  <a:srgbClr val="000000"/>
                </a:solidFill>
              </a:defRPr>
            </a:pPr>
            <a:endParaRPr sz="2000">
              <a:solidFill>
                <a:srgbClr val="3F3F3F"/>
              </a:solidFill>
            </a:endParaRPr>
          </a:p>
          <a:p>
            <a:pPr lvl="1" marL="742950" indent="-285750">
              <a:spcBef>
                <a:spcPts val="400"/>
              </a:spcBef>
              <a:buClr>
                <a:srgbClr val="0070C0"/>
              </a:buClr>
              <a:buChar char="•"/>
              <a:defRPr sz="1800">
                <a:solidFill>
                  <a:srgbClr val="000000"/>
                </a:solidFill>
              </a:defRPr>
            </a:pPr>
            <a:r>
              <a:rPr b="1" sz="2000">
                <a:solidFill>
                  <a:srgbClr val="0070C0"/>
                </a:solidFill>
              </a:rPr>
              <a:t>Commercialization: </a:t>
            </a:r>
            <a:r>
              <a:rPr sz="2000">
                <a:solidFill>
                  <a:srgbClr val="0070C0"/>
                </a:solidFill>
              </a:rPr>
              <a:t> </a:t>
            </a:r>
            <a:r>
              <a:rPr sz="2000">
                <a:solidFill>
                  <a:srgbClr val="3F3F3F"/>
                </a:solidFill>
              </a:rPr>
              <a:t>Increases the return on the Department's SBIR/STTR Phase I and II investments by facilitating the transfer of SBIR/STTR technologies into DoD programs of record and fielded systems.</a:t>
            </a:r>
          </a:p>
        </p:txBody>
      </p:sp>
      <p:sp>
        <p:nvSpPr>
          <p:cNvPr id="104" name="Shape 104"/>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05" name="image14.png" descr="\\rsrcnvfs05\ATL_Org_2\OSBP\Program - SBIR\Conferences and Outreach\Outreach &amp; Marketing Materials\Graphics\Logos\New Logo\Old DoD SBIR Logo.png"/>
          <p:cNvPicPr/>
          <p:nvPr/>
        </p:nvPicPr>
        <p:blipFill>
          <a:blip r:embed="rId3">
            <a:extLst/>
          </a:blip>
          <a:stretch>
            <a:fillRect/>
          </a:stretch>
        </p:blipFill>
        <p:spPr>
          <a:xfrm>
            <a:off x="6813698" y="3200400"/>
            <a:ext cx="1949302" cy="190500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OSBP Programs</a:t>
            </a:r>
          </a:p>
        </p:txBody>
      </p:sp>
      <p:sp>
        <p:nvSpPr>
          <p:cNvPr id="110" name="Shape 110"/>
          <p:cNvSpPr/>
          <p:nvPr>
            <p:ph type="body" idx="1"/>
          </p:nvPr>
        </p:nvSpPr>
        <p:spPr>
          <a:xfrm>
            <a:off x="457200" y="1600201"/>
            <a:ext cx="8229600" cy="4525963"/>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Rapid Innovation Program (RIP)</a:t>
            </a:r>
            <a:endParaRPr>
              <a:solidFill>
                <a:srgbClr val="3F3F3F"/>
              </a:solidFill>
            </a:endParaRPr>
          </a:p>
          <a:p>
            <a:pPr lvl="1" marL="742950" indent="-285750">
              <a:spcBef>
                <a:spcPts val="400"/>
              </a:spcBef>
              <a:buChar char="•"/>
              <a:defRPr sz="1800">
                <a:solidFill>
                  <a:srgbClr val="000000"/>
                </a:solidFill>
              </a:defRPr>
            </a:pPr>
            <a:r>
              <a:rPr sz="2000">
                <a:solidFill>
                  <a:srgbClr val="3F3F3F"/>
                </a:solidFill>
              </a:rPr>
              <a:t>Program is statutorily authorized for the purpose of providing a competitive, merit-based program designed to accelerate the fielding of innovative technologies into DoD programs of record using SBIR Phase II technologies, technologies developed in DoD laboratories, and other innovative technologies.</a:t>
            </a:r>
            <a:endParaRPr sz="2000">
              <a:solidFill>
                <a:srgbClr val="3F3F3F"/>
              </a:solidFill>
            </a:endParaRPr>
          </a:p>
          <a:p>
            <a:pPr lvl="1" marL="0" indent="457200">
              <a:spcBef>
                <a:spcPts val="400"/>
              </a:spcBef>
              <a:buSzTx/>
              <a:buNone/>
              <a:defRPr sz="1800">
                <a:solidFill>
                  <a:srgbClr val="000000"/>
                </a:solidFill>
              </a:defRPr>
            </a:pPr>
            <a:endParaRPr sz="2000">
              <a:solidFill>
                <a:srgbClr val="3F3F3F"/>
              </a:solidFill>
            </a:endParaRPr>
          </a:p>
          <a:p>
            <a:pPr lvl="0" marL="314325" indent="-314325">
              <a:buClr>
                <a:srgbClr val="17375E"/>
              </a:buClr>
              <a:buFont typeface="Wingdings"/>
              <a:buChar char="▪"/>
              <a:defRPr sz="1800">
                <a:solidFill>
                  <a:srgbClr val="000000"/>
                </a:solidFill>
              </a:defRPr>
            </a:pPr>
            <a:r>
              <a:rPr sz="2200">
                <a:solidFill>
                  <a:srgbClr val="17375E"/>
                </a:solidFill>
              </a:rPr>
              <a:t>Indian Incentive Program (IIP)</a:t>
            </a:r>
            <a:endParaRPr sz="2200">
              <a:solidFill>
                <a:srgbClr val="17375E"/>
              </a:solidFill>
            </a:endParaRPr>
          </a:p>
          <a:p>
            <a:pPr lvl="1" marL="742950" indent="-285750">
              <a:spcBef>
                <a:spcPts val="400"/>
              </a:spcBef>
              <a:buChar char="•"/>
              <a:defRPr sz="1800">
                <a:solidFill>
                  <a:srgbClr val="000000"/>
                </a:solidFill>
              </a:defRPr>
            </a:pPr>
            <a:r>
              <a:rPr sz="2000">
                <a:solidFill>
                  <a:srgbClr val="3F3F3F"/>
                </a:solidFill>
              </a:rPr>
              <a:t>The IIP encourages prime contractors to subcontract with Native American companies by providing a 5 percent incentive to the prime contractor on the total amount subcontracted to an indian-owned economic enterprise or indian organization.</a:t>
            </a:r>
          </a:p>
        </p:txBody>
      </p:sp>
      <p:sp>
        <p:nvSpPr>
          <p:cNvPr id="111" name="Shape 111"/>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457200" y="246017"/>
            <a:ext cx="8229600" cy="820785"/>
          </a:xfrm>
          <a:prstGeom prst="rect">
            <a:avLst/>
          </a:prstGeom>
        </p:spPr>
        <p:txBody>
          <a:bodyPr>
            <a:normAutofit fontScale="100000" lnSpcReduction="0"/>
          </a:bodyPr>
          <a:lstStyle>
            <a:lvl1pPr algn="ctr">
              <a:defRPr sz="2800" u="sng"/>
            </a:lvl1pPr>
          </a:lstStyle>
          <a:p>
            <a:pPr lvl="0">
              <a:defRPr b="0" sz="1800" u="none">
                <a:solidFill>
                  <a:srgbClr val="000000"/>
                </a:solidFill>
              </a:defRPr>
            </a:pPr>
            <a:r>
              <a:rPr b="1" sz="2800" u="sng">
                <a:solidFill>
                  <a:srgbClr val="17375E"/>
                </a:solidFill>
              </a:rPr>
              <a:t>OSBP Programs</a:t>
            </a:r>
          </a:p>
        </p:txBody>
      </p:sp>
      <p:sp>
        <p:nvSpPr>
          <p:cNvPr id="116" name="Shape 116"/>
          <p:cNvSpPr/>
          <p:nvPr>
            <p:ph type="body" idx="1"/>
          </p:nvPr>
        </p:nvSpPr>
        <p:spPr>
          <a:xfrm>
            <a:off x="457200" y="1600201"/>
            <a:ext cx="8229600" cy="4525963"/>
          </a:xfrm>
          <a:prstGeom prst="rect">
            <a:avLst/>
          </a:prstGeom>
        </p:spPr>
        <p:txBody>
          <a:bodyPr/>
          <a:lstStyle/>
          <a:p>
            <a:pPr lvl="2" marL="419100" indent="-419100">
              <a:buClr>
                <a:srgbClr val="17375E"/>
              </a:buClr>
              <a:buFont typeface="Wingdings"/>
              <a:buChar char="▪"/>
              <a:defRPr sz="1800">
                <a:solidFill>
                  <a:srgbClr val="000000"/>
                </a:solidFill>
              </a:defRPr>
            </a:pPr>
            <a:r>
              <a:rPr sz="2200">
                <a:solidFill>
                  <a:srgbClr val="17375E"/>
                </a:solidFill>
              </a:rPr>
              <a:t>Mentor-Protégé Program (MPP)</a:t>
            </a:r>
            <a:endParaRPr>
              <a:solidFill>
                <a:srgbClr val="3F3F3F"/>
              </a:solidFill>
            </a:endParaRPr>
          </a:p>
          <a:p>
            <a:pPr lvl="1" marL="742950" indent="-285750">
              <a:spcBef>
                <a:spcPts val="400"/>
              </a:spcBef>
              <a:buChar char="•"/>
              <a:defRPr sz="1800">
                <a:solidFill>
                  <a:srgbClr val="000000"/>
                </a:solidFill>
              </a:defRPr>
            </a:pPr>
            <a:endParaRPr sz="2000">
              <a:solidFill>
                <a:srgbClr val="3F3F3F"/>
              </a:solidFill>
            </a:endParaRPr>
          </a:p>
          <a:p>
            <a:pPr lvl="1" marL="742950" indent="-285750">
              <a:spcBef>
                <a:spcPts val="400"/>
              </a:spcBef>
              <a:buChar char="•"/>
              <a:defRPr sz="1800">
                <a:solidFill>
                  <a:srgbClr val="000000"/>
                </a:solidFill>
              </a:defRPr>
            </a:pPr>
            <a:r>
              <a:rPr sz="2000">
                <a:solidFill>
                  <a:srgbClr val="3F3F3F"/>
                </a:solidFill>
              </a:rPr>
              <a:t>The DoD MPP provides incentives for DoD prime contractors serving as approved DoD mentors to assist eligible protégé firms in enhancing their capabilities under active DoD Mentor-Protégé Agreements.</a:t>
            </a:r>
          </a:p>
        </p:txBody>
      </p:sp>
      <p:sp>
        <p:nvSpPr>
          <p:cNvPr id="117" name="Shape 117"/>
          <p:cNvSpPr/>
          <p:nvPr>
            <p:ph type="sldNum" sz="quarter" idx="2"/>
          </p:nvPr>
        </p:nvSpPr>
        <p:spPr>
          <a:xfrm>
            <a:off x="8567738" y="6324600"/>
            <a:ext cx="457201" cy="3651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b="0" sz="1800">
                <a:solidFill>
                  <a:srgbClr val="000000"/>
                </a:solidFill>
              </a:defRPr>
            </a:pPr>
            <a:fld id="{86CB4B4D-7CA3-9044-876B-883B54F8677D}" type="slidenum">
              <a:rPr b="1" sz="1000">
                <a:solidFill>
                  <a:srgbClr val="0F253F"/>
                </a:solidFill>
              </a:rPr>
            </a:fld>
          </a:p>
        </p:txBody>
      </p:sp>
      <p:pic>
        <p:nvPicPr>
          <p:cNvPr id="118" name="image15.png"/>
          <p:cNvPicPr/>
          <p:nvPr/>
        </p:nvPicPr>
        <p:blipFill>
          <a:blip r:embed="rId3">
            <a:extLst/>
          </a:blip>
          <a:stretch>
            <a:fillRect/>
          </a:stretch>
        </p:blipFill>
        <p:spPr>
          <a:xfrm>
            <a:off x="685800" y="3886200"/>
            <a:ext cx="7620000" cy="2085975"/>
          </a:xfrm>
          <a:prstGeom prst="rect">
            <a:avLst/>
          </a:prstGeom>
          <a:ln w="12700">
            <a:miter lim="400000"/>
          </a:ln>
        </p:spPr>
      </p:pic>
      <p:pic>
        <p:nvPicPr>
          <p:cNvPr id="119" name="image16.png"/>
          <p:cNvPicPr/>
          <p:nvPr/>
        </p:nvPicPr>
        <p:blipFill>
          <a:blip r:embed="rId4">
            <a:extLst/>
          </a:blip>
          <a:stretch>
            <a:fillRect/>
          </a:stretch>
        </p:blipFill>
        <p:spPr>
          <a:xfrm>
            <a:off x="5029200" y="1447800"/>
            <a:ext cx="1371600" cy="838200"/>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3F3F3F"/>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F3F3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