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CFD9"/>
          </a:solidFill>
        </a:fill>
      </a:tcStyle>
    </a:wholeTbl>
    <a:band2H>
      <a:tcTxStyle b="def" i="def"/>
      <a:tcStyle>
        <a:tcBdr/>
        <a:fill>
          <a:solidFill>
            <a:srgbClr val="E9E9ED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3548A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3548A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3548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CFE0"/>
          </a:solidFill>
        </a:fill>
      </a:tcStyle>
    </a:wholeTbl>
    <a:band2H>
      <a:tcTxStyle b="def" i="def"/>
      <a:tcStyle>
        <a:tcBdr/>
        <a:fill>
          <a:solidFill>
            <a:srgbClr val="F0E8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4DA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4DA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4DA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BE5"/>
          </a:solidFill>
        </a:fill>
      </a:tcStyle>
    </a:wholeTbl>
    <a:band2H>
      <a:tcTxStyle b="def" i="def"/>
      <a:tcStyle>
        <a:tcBdr/>
        <a:fill>
          <a:solidFill>
            <a:srgbClr val="E9EEF2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C92B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C92B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C92B5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48A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48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7" name="Shape 3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flipV="1">
            <a:off x="5410200" y="3810000"/>
            <a:ext cx="3733800" cy="90489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" name="Shape 22"/>
          <p:cNvSpPr/>
          <p:nvPr/>
        </p:nvSpPr>
        <p:spPr>
          <a:xfrm flipV="1">
            <a:off x="5410200" y="3897312"/>
            <a:ext cx="3733800" cy="19208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Shape 23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rgbClr val="438086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Shape 24"/>
          <p:cNvSpPr/>
          <p:nvPr/>
        </p:nvSpPr>
        <p:spPr>
          <a:xfrm flipV="1">
            <a:off x="5410200" y="4164012"/>
            <a:ext cx="1965325" cy="19051"/>
          </a:xfrm>
          <a:prstGeom prst="rect">
            <a:avLst/>
          </a:prstGeom>
          <a:solidFill>
            <a:srgbClr val="438086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Shape 25"/>
          <p:cNvSpPr/>
          <p:nvPr/>
        </p:nvSpPr>
        <p:spPr>
          <a:xfrm flipV="1">
            <a:off x="5410200" y="4198937"/>
            <a:ext cx="1965325" cy="9526"/>
          </a:xfrm>
          <a:prstGeom prst="rect">
            <a:avLst/>
          </a:prstGeom>
          <a:solidFill>
            <a:srgbClr val="438086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7377113" y="4060825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0" y="3649662"/>
            <a:ext cx="9144000" cy="2444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0" y="3675062"/>
            <a:ext cx="9144000" cy="1412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" name="Shape 30"/>
          <p:cNvSpPr/>
          <p:nvPr/>
        </p:nvSpPr>
        <p:spPr>
          <a:xfrm flipV="1">
            <a:off x="6413500" y="3643312"/>
            <a:ext cx="2730500" cy="247651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457200" y="687386"/>
            <a:ext cx="8458200" cy="3184526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457200" y="3899937"/>
            <a:ext cx="4953000" cy="2958063"/>
          </a:xfrm>
          <a:prstGeom prst="rect">
            <a:avLst/>
          </a:prstGeom>
        </p:spPr>
        <p:txBody>
          <a:bodyPr/>
          <a:lstStyle>
            <a:lvl1pPr marL="0" indent="64007">
              <a:buClrTx/>
              <a:buSzTx/>
              <a:buFontTx/>
              <a:buNone/>
              <a:defRPr sz="2400">
                <a:solidFill>
                  <a:srgbClr val="4244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24456"/>
                </a:solidFill>
              </a:rPr>
              <a:t>Click to edit Master subtitle style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8320088" y="16051"/>
            <a:ext cx="747713" cy="35066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Shape 166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Shape 167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Shape 170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6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>
            <p:ph type="title"/>
          </p:nvPr>
        </p:nvSpPr>
        <p:spPr>
          <a:xfrm>
            <a:off x="457200" y="1103311"/>
            <a:ext cx="8229600" cy="1146178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457200" y="2249488"/>
            <a:ext cx="8229600" cy="460851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Shape 184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Shape 185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Shape 186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Shape 187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4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>
            <p:ph type="title"/>
          </p:nvPr>
        </p:nvSpPr>
        <p:spPr>
          <a:xfrm>
            <a:off x="6781800" y="914400"/>
            <a:ext cx="1905000" cy="59436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457200" y="1143000"/>
            <a:ext cx="62484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97" name="Shape 1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 flipV="1">
            <a:off x="5410200" y="3810000"/>
            <a:ext cx="3733800" cy="90489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Shape 200"/>
          <p:cNvSpPr/>
          <p:nvPr/>
        </p:nvSpPr>
        <p:spPr>
          <a:xfrm flipV="1">
            <a:off x="5410200" y="3897312"/>
            <a:ext cx="3733800" cy="19208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Shape 201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rgbClr val="438086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Shape 202"/>
          <p:cNvSpPr/>
          <p:nvPr/>
        </p:nvSpPr>
        <p:spPr>
          <a:xfrm flipV="1">
            <a:off x="5410200" y="4164012"/>
            <a:ext cx="1965325" cy="19051"/>
          </a:xfrm>
          <a:prstGeom prst="rect">
            <a:avLst/>
          </a:prstGeom>
          <a:solidFill>
            <a:srgbClr val="438086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Shape 203"/>
          <p:cNvSpPr/>
          <p:nvPr/>
        </p:nvSpPr>
        <p:spPr>
          <a:xfrm flipV="1">
            <a:off x="5410200" y="4198937"/>
            <a:ext cx="1965325" cy="9526"/>
          </a:xfrm>
          <a:prstGeom prst="rect">
            <a:avLst/>
          </a:prstGeom>
          <a:solidFill>
            <a:srgbClr val="438086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7377113" y="4060825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Shape 206"/>
          <p:cNvSpPr/>
          <p:nvPr/>
        </p:nvSpPr>
        <p:spPr>
          <a:xfrm>
            <a:off x="0" y="3649662"/>
            <a:ext cx="9144000" cy="2444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Shape 207"/>
          <p:cNvSpPr/>
          <p:nvPr/>
        </p:nvSpPr>
        <p:spPr>
          <a:xfrm>
            <a:off x="0" y="3675062"/>
            <a:ext cx="9144000" cy="1412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8" name="Shape 208"/>
          <p:cNvSpPr/>
          <p:nvPr/>
        </p:nvSpPr>
        <p:spPr>
          <a:xfrm flipV="1">
            <a:off x="6413500" y="3643312"/>
            <a:ext cx="2730500" cy="247651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9" name="Shape 209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0" name="Shape 210"/>
          <p:cNvSpPr/>
          <p:nvPr>
            <p:ph type="title"/>
          </p:nvPr>
        </p:nvSpPr>
        <p:spPr>
          <a:xfrm>
            <a:off x="457200" y="687386"/>
            <a:ext cx="8458200" cy="3184526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457200" y="3899937"/>
            <a:ext cx="4953000" cy="2958063"/>
          </a:xfrm>
          <a:prstGeom prst="rect">
            <a:avLst/>
          </a:prstGeom>
        </p:spPr>
        <p:txBody>
          <a:bodyPr/>
          <a:lstStyle>
            <a:lvl1pPr marL="0" indent="64007">
              <a:buClrTx/>
              <a:buSzTx/>
              <a:buFontTx/>
              <a:buNone/>
              <a:defRPr sz="2400">
                <a:solidFill>
                  <a:srgbClr val="4244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24456"/>
                </a:solidFill>
              </a:rPr>
              <a:t>Click to edit Master subtitle style</a:t>
            </a:r>
          </a:p>
        </p:txBody>
      </p:sp>
      <p:sp>
        <p:nvSpPr>
          <p:cNvPr id="212" name="Shape 212"/>
          <p:cNvSpPr/>
          <p:nvPr>
            <p:ph type="sldNum" sz="quarter" idx="2"/>
          </p:nvPr>
        </p:nvSpPr>
        <p:spPr>
          <a:xfrm>
            <a:off x="8320088" y="16051"/>
            <a:ext cx="747713" cy="35066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216" name="Shape 2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9" name="Shape 21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1" name="Shape 221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2" name="Shape 222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3" name="Shape 223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4" name="Shape 224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Shape 225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Shape 226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Shape 227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8" name="Shape 228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0" name="Shape 230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1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>
            <p:ph type="title"/>
          </p:nvPr>
        </p:nvSpPr>
        <p:spPr>
          <a:xfrm>
            <a:off x="722312" y="266700"/>
            <a:ext cx="7772401" cy="3076575"/>
          </a:xfrm>
          <a:prstGeom prst="rect">
            <a:avLst/>
          </a:prstGeom>
        </p:spPr>
        <p:txBody>
          <a:bodyPr anchor="b"/>
          <a:lstStyle>
            <a:lvl1pPr>
              <a:defRPr sz="4300">
                <a:ln w="12700">
                  <a:solidFill>
                    <a:srgbClr val="30879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38100" dist="38100" dir="54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4300">
                <a:ln w="12700">
                  <a:solidFill>
                    <a:srgbClr val="30879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38100" dist="38100" dir="5400000">
                    <a:srgbClr val="000000">
                      <a:alpha val="25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xfrm>
            <a:off x="722312" y="3367087"/>
            <a:ext cx="7772401" cy="3224213"/>
          </a:xfrm>
          <a:prstGeom prst="rect">
            <a:avLst/>
          </a:prstGeom>
        </p:spPr>
        <p:txBody>
          <a:bodyPr/>
          <a:lstStyle>
            <a:lvl1pPr marL="0" indent="45719">
              <a:buClrTx/>
              <a:buSzTx/>
              <a:buFontTx/>
              <a:buNone/>
              <a:defRPr sz="2100">
                <a:solidFill>
                  <a:srgbClr val="4244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24456"/>
                </a:solidFill>
              </a:rPr>
              <a:t>Click to edit Master text styles</a:t>
            </a:r>
          </a:p>
        </p:txBody>
      </p:sp>
      <p:sp>
        <p:nvSpPr>
          <p:cNvPr id="234" name="Shape 2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Shape 239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Shape 240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9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>
            <p:ph type="title"/>
          </p:nvPr>
        </p:nvSpPr>
        <p:spPr>
          <a:xfrm>
            <a:off x="457200" y="1103376"/>
            <a:ext cx="8229600" cy="1146048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xfrm>
            <a:off x="457200" y="2249423"/>
            <a:ext cx="4038600" cy="4608578"/>
          </a:xfrm>
          <a:prstGeom prst="rect">
            <a:avLst/>
          </a:prstGeom>
        </p:spPr>
        <p:txBody>
          <a:bodyPr/>
          <a:lstStyle>
            <a:lvl1pPr marL="365125" indent="-255588">
              <a:defRPr sz="2000"/>
            </a:lvl1pPr>
            <a:lvl2pPr marL="670175" indent="-259013">
              <a:defRPr sz="2000"/>
            </a:lvl2pPr>
            <a:lvl3pPr marL="946679" indent="-243416">
              <a:defRPr sz="2000"/>
            </a:lvl3pPr>
            <a:lvl4pPr marL="1201737" indent="-222250">
              <a:defRPr sz="2000"/>
            </a:lvl4pPr>
            <a:lvl5pPr marL="1409347" indent="-202847">
              <a:defRPr sz="2000"/>
            </a:lvl5pPr>
          </a:lstStyle>
          <a:p>
            <a:pPr lvl="0">
              <a:defRPr sz="1800"/>
            </a:pPr>
            <a:r>
              <a:rPr sz="2000"/>
              <a:t>Click to edit Master text styles</a:t>
            </a:r>
            <a:endParaRPr sz="2000"/>
          </a:p>
          <a:p>
            <a:pPr lvl="1">
              <a:defRPr sz="1800"/>
            </a:pPr>
            <a:r>
              <a:rPr sz="2000"/>
              <a:t>Second level</a:t>
            </a:r>
            <a:endParaRPr sz="2000"/>
          </a:p>
          <a:p>
            <a:pPr lvl="2">
              <a:defRPr sz="1800"/>
            </a:pPr>
            <a:r>
              <a:rPr sz="2000"/>
              <a:t>Third level</a:t>
            </a:r>
            <a:endParaRPr sz="2000"/>
          </a:p>
          <a:p>
            <a:pPr lvl="3">
              <a:defRPr sz="1800"/>
            </a:pPr>
            <a:r>
              <a:rPr sz="2000"/>
              <a:t>Fourth level</a:t>
            </a:r>
            <a:endParaRPr sz="2000"/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Shape 25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7" name="Shape 257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Shape 258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7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>
            <p:ph type="title"/>
          </p:nvPr>
        </p:nvSpPr>
        <p:spPr>
          <a:xfrm>
            <a:off x="381000" y="1126938"/>
            <a:ext cx="8382000" cy="1101972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381000" y="2228908"/>
            <a:ext cx="4041648" cy="489323"/>
          </a:xfrm>
          <a:prstGeom prst="rect">
            <a:avLst/>
          </a:prstGeom>
          <a:solidFill>
            <a:srgbClr val="328E97">
              <a:alpha val="25000"/>
            </a:srgbClr>
          </a:solidFill>
          <a:ln>
            <a:solidFill>
              <a:srgbClr val="438086"/>
            </a:solidFill>
            <a:miter lim="800000"/>
          </a:ln>
        </p:spPr>
        <p:txBody>
          <a:bodyPr anchor="ctr"/>
          <a:lstStyle>
            <a:lvl1pPr marL="0" indent="45719">
              <a:buClrTx/>
              <a:buSzTx/>
              <a:buFontTx/>
              <a:buNone/>
              <a:defRPr b="1" sz="1900">
                <a:solidFill>
                  <a:srgbClr val="414141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414141"/>
                </a:solidFill>
              </a:rPr>
              <a:t>Click to edit Master text styles</a:t>
            </a:r>
          </a:p>
        </p:txBody>
      </p:sp>
      <p:sp>
        <p:nvSpPr>
          <p:cNvPr id="270" name="Shape 2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Shape 27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5" name="Shape 275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6" name="Shape 276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7" name="Shape 277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Shape 282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3" name="Shape 283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Shape 284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5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287" name="Shape 2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Shape 291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2" name="Shape 292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3" name="Shape 293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Shape 296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02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6" name="Shape 306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7" name="Shape 307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8" name="Shape 308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9" name="Shape 309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1" name="Shape 311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2" name="Shape 312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5" name="Shape 315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6" name="Shape 316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18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>
            <p:ph type="title"/>
          </p:nvPr>
        </p:nvSpPr>
        <p:spPr>
          <a:xfrm>
            <a:off x="5353496" y="0"/>
            <a:ext cx="3383281" cy="1979795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320" name="Shape 320"/>
          <p:cNvSpPr/>
          <p:nvPr>
            <p:ph type="body" idx="1"/>
          </p:nvPr>
        </p:nvSpPr>
        <p:spPr>
          <a:xfrm>
            <a:off x="5353496" y="2010727"/>
            <a:ext cx="3383281" cy="4847273"/>
          </a:xfrm>
          <a:prstGeom prst="rect">
            <a:avLst/>
          </a:prstGeom>
        </p:spPr>
        <p:txBody>
          <a:bodyPr/>
          <a:lstStyle>
            <a:lvl1pPr marL="0" indent="9144"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21" name="Shape 3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4" name="Shape 324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Shape 325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Shape 326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Shape 327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2" name="Shape 332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36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>
            <p:ph type="title"/>
          </p:nvPr>
        </p:nvSpPr>
        <p:spPr>
          <a:xfrm>
            <a:off x="5440433" y="1109160"/>
            <a:ext cx="586804" cy="574884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xfrm>
            <a:off x="6088443" y="3274307"/>
            <a:ext cx="2590801" cy="35836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1300"/>
            </a:lvl1pPr>
          </a:lstStyle>
          <a:p>
            <a:pPr lvl="0">
              <a:defRPr sz="1800"/>
            </a:pPr>
            <a:r>
              <a:rPr sz="1300"/>
              <a:t>Click to edit Master text styles</a:t>
            </a:r>
          </a:p>
        </p:txBody>
      </p:sp>
      <p:sp>
        <p:nvSpPr>
          <p:cNvPr id="339" name="Shape 3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3" name="Shape 343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4" name="Shape 344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5" name="Shape 345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Shape 347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8" name="Shape 348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9" name="Shape 349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0" name="Shape 350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1" name="Shape 351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Shape 352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54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>
            <p:ph type="title"/>
          </p:nvPr>
        </p:nvSpPr>
        <p:spPr>
          <a:xfrm>
            <a:off x="457200" y="1103311"/>
            <a:ext cx="8229600" cy="1146178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356" name="Shape 356"/>
          <p:cNvSpPr/>
          <p:nvPr>
            <p:ph type="body" idx="1"/>
          </p:nvPr>
        </p:nvSpPr>
        <p:spPr>
          <a:xfrm>
            <a:off x="457200" y="2249488"/>
            <a:ext cx="8229600" cy="460851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357" name="Shape 3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0" name="Shape 360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1" name="Shape 361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2" name="Shape 362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3" name="Shape 363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4" name="Shape 364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5" name="Shape 365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6" name="Shape 366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7" name="Shape 367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8" name="Shape 368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9" name="Shape 369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0" name="Shape 370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1" name="Shape 371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72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>
            <p:ph type="title"/>
          </p:nvPr>
        </p:nvSpPr>
        <p:spPr>
          <a:xfrm>
            <a:off x="6781800" y="914400"/>
            <a:ext cx="1905000" cy="59436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374" name="Shape 374"/>
          <p:cNvSpPr/>
          <p:nvPr>
            <p:ph type="body" idx="1"/>
          </p:nvPr>
        </p:nvSpPr>
        <p:spPr>
          <a:xfrm>
            <a:off x="457200" y="1143000"/>
            <a:ext cx="62484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375" name="Shape 3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" name="Shape 43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" name="Shape 44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Shape 46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" name="Shape 48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" name="Shape 49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3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title"/>
          </p:nvPr>
        </p:nvSpPr>
        <p:spPr>
          <a:xfrm>
            <a:off x="722312" y="266700"/>
            <a:ext cx="7772401" cy="3076575"/>
          </a:xfrm>
          <a:prstGeom prst="rect">
            <a:avLst/>
          </a:prstGeom>
        </p:spPr>
        <p:txBody>
          <a:bodyPr anchor="b"/>
          <a:lstStyle>
            <a:lvl1pPr>
              <a:defRPr sz="4300">
                <a:ln w="12700">
                  <a:solidFill>
                    <a:srgbClr val="30879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38100" dist="38100" dir="54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4300">
                <a:ln w="12700">
                  <a:solidFill>
                    <a:srgbClr val="308790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38100" dist="38100" dir="5400000">
                    <a:srgbClr val="000000">
                      <a:alpha val="25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722312" y="3367087"/>
            <a:ext cx="7772401" cy="3224213"/>
          </a:xfrm>
          <a:prstGeom prst="rect">
            <a:avLst/>
          </a:prstGeom>
        </p:spPr>
        <p:txBody>
          <a:bodyPr/>
          <a:lstStyle>
            <a:lvl1pPr marL="0" indent="45719">
              <a:buClrTx/>
              <a:buSzTx/>
              <a:buFontTx/>
              <a:buNone/>
              <a:defRPr sz="2100">
                <a:solidFill>
                  <a:srgbClr val="4244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24456"/>
                </a:solidFill>
              </a:rPr>
              <a:t>Click to edit Master text styles</a:t>
            </a: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" name="Shape 5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" name="Shape 61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" name="Shape 62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Shape 63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Shape 66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Shape 68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Shape 69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Shape 70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71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>
            <p:ph type="title"/>
          </p:nvPr>
        </p:nvSpPr>
        <p:spPr>
          <a:xfrm>
            <a:off x="457200" y="1103376"/>
            <a:ext cx="8229600" cy="1146048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457200" y="2249423"/>
            <a:ext cx="4038600" cy="4608578"/>
          </a:xfrm>
          <a:prstGeom prst="rect">
            <a:avLst/>
          </a:prstGeom>
        </p:spPr>
        <p:txBody>
          <a:bodyPr/>
          <a:lstStyle>
            <a:lvl1pPr marL="365125" indent="-255588">
              <a:defRPr sz="2000"/>
            </a:lvl1pPr>
            <a:lvl2pPr marL="670175" indent="-259013">
              <a:defRPr sz="2000"/>
            </a:lvl2pPr>
            <a:lvl3pPr marL="946679" indent="-243416">
              <a:defRPr sz="2000"/>
            </a:lvl3pPr>
            <a:lvl4pPr marL="1201737" indent="-222250">
              <a:defRPr sz="2000"/>
            </a:lvl4pPr>
            <a:lvl5pPr marL="1409347" indent="-202847">
              <a:defRPr sz="2000"/>
            </a:lvl5pPr>
          </a:lstStyle>
          <a:p>
            <a:pPr lvl="0">
              <a:defRPr sz="1800"/>
            </a:pPr>
            <a:r>
              <a:rPr sz="2000"/>
              <a:t>Click to edit Master text styles</a:t>
            </a:r>
            <a:endParaRPr sz="2000"/>
          </a:p>
          <a:p>
            <a:pPr lvl="1">
              <a:defRPr sz="1800"/>
            </a:pPr>
            <a:r>
              <a:rPr sz="2000"/>
              <a:t>Second level</a:t>
            </a:r>
            <a:endParaRPr sz="2000"/>
          </a:p>
          <a:p>
            <a:pPr lvl="2">
              <a:defRPr sz="1800"/>
            </a:pPr>
            <a:r>
              <a:rPr sz="2000"/>
              <a:t>Third level</a:t>
            </a:r>
            <a:endParaRPr sz="2000"/>
          </a:p>
          <a:p>
            <a:pPr lvl="3">
              <a:defRPr sz="1800"/>
            </a:pPr>
            <a:r>
              <a:rPr sz="2000"/>
              <a:t>Fourth level</a:t>
            </a:r>
            <a:endParaRPr sz="2000"/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" name="Shape 79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" name="Shape 80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Shape 81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Shape 83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Shape 86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" name="Shape 87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9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>
            <p:ph type="title"/>
          </p:nvPr>
        </p:nvSpPr>
        <p:spPr>
          <a:xfrm>
            <a:off x="381000" y="1126938"/>
            <a:ext cx="8382000" cy="1101972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381000" y="2228908"/>
            <a:ext cx="4041648" cy="489323"/>
          </a:xfrm>
          <a:prstGeom prst="rect">
            <a:avLst/>
          </a:prstGeom>
          <a:solidFill>
            <a:srgbClr val="328E97">
              <a:alpha val="25000"/>
            </a:srgbClr>
          </a:solidFill>
          <a:ln>
            <a:solidFill>
              <a:srgbClr val="438086"/>
            </a:solidFill>
            <a:miter lim="800000"/>
          </a:ln>
        </p:spPr>
        <p:txBody>
          <a:bodyPr anchor="ctr"/>
          <a:lstStyle>
            <a:lvl1pPr marL="0" indent="45719">
              <a:buClrTx/>
              <a:buSzTx/>
              <a:buFontTx/>
              <a:buNone/>
              <a:defRPr b="1" sz="1900">
                <a:solidFill>
                  <a:srgbClr val="414141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414141"/>
                </a:solidFill>
              </a:rPr>
              <a:t>Click to edit Master text styles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Shape 95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Shape 96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Shape 97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Shape 98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7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Shape 113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Shape 114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Shape 115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Shape 117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Shape 118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Shape 119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4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Shape 130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Shape 131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0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>
            <p:ph type="title"/>
          </p:nvPr>
        </p:nvSpPr>
        <p:spPr>
          <a:xfrm>
            <a:off x="5353496" y="0"/>
            <a:ext cx="3383281" cy="1979795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5353496" y="2010727"/>
            <a:ext cx="3383281" cy="4847273"/>
          </a:xfrm>
          <a:prstGeom prst="rect">
            <a:avLst/>
          </a:prstGeom>
        </p:spPr>
        <p:txBody>
          <a:bodyPr/>
          <a:lstStyle>
            <a:lvl1pPr marL="0" indent="9144"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Shape 148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" name="Shape 149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Shape 150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Shape 156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8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>
            <p:ph type="title"/>
          </p:nvPr>
        </p:nvSpPr>
        <p:spPr>
          <a:xfrm>
            <a:off x="5440433" y="1109160"/>
            <a:ext cx="586804" cy="574884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6088443" y="3274307"/>
            <a:ext cx="2590801" cy="35836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1300"/>
            </a:lvl1pPr>
          </a:lstStyle>
          <a:p>
            <a:pPr lvl="0">
              <a:defRPr sz="1800"/>
            </a:pPr>
            <a:r>
              <a:rPr sz="1300"/>
              <a:t>Click to edit Master text styles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366713"/>
            <a:ext cx="9144000" cy="8413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Shape 5"/>
          <p:cNvSpPr/>
          <p:nvPr/>
        </p:nvSpPr>
        <p:spPr>
          <a:xfrm flipV="1">
            <a:off x="5410200" y="360363"/>
            <a:ext cx="3733800" cy="904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Shape 6"/>
          <p:cNvSpPr/>
          <p:nvPr/>
        </p:nvSpPr>
        <p:spPr>
          <a:xfrm flipV="1">
            <a:off x="5410200" y="439737"/>
            <a:ext cx="3733800" cy="18097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Shape 7"/>
          <p:cNvSpPr/>
          <p:nvPr/>
        </p:nvSpPr>
        <p:spPr>
          <a:xfrm>
            <a:off x="5407025" y="496887"/>
            <a:ext cx="3063875" cy="28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7373938" y="588962"/>
            <a:ext cx="1600201" cy="3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9085263" y="-1589"/>
            <a:ext cx="57151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9043988" y="-1589"/>
            <a:ext cx="28576" cy="620715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9024938" y="-1589"/>
            <a:ext cx="9526" cy="62071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8975725" y="-1589"/>
            <a:ext cx="26988" cy="620715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8915399" y="0"/>
            <a:ext cx="5556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8874124" y="0"/>
            <a:ext cx="794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" name="image2.png" descr="New_DOE_Seal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152400" y="6400800"/>
            <a:ext cx="85344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U.S. DEPARTMENT OF ENERGY |  OFFICE OF SMALL AND DISADVANTAGED BUSINESS UTILIZATION |  August 25, 2016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457200" y="1676400"/>
            <a:ext cx="8229600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8" name="Shape 18"/>
          <p:cNvSpPr/>
          <p:nvPr>
            <p:ph type="title"/>
          </p:nvPr>
        </p:nvSpPr>
        <p:spPr>
          <a:xfrm>
            <a:off x="457200" y="914400"/>
            <a:ext cx="82296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Click to edit Master title style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xfrm>
            <a:off x="8174038" y="17638"/>
            <a:ext cx="762001" cy="3506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 spd="med" advClick="1"/>
  <p:txStyles>
    <p:titleStyle>
      <a:lvl1pPr>
        <a:defRPr b="1" sz="4000">
          <a:solidFill>
            <a:srgbClr val="424456"/>
          </a:solidFill>
          <a:latin typeface="Calibri"/>
          <a:ea typeface="Calibri"/>
          <a:cs typeface="Calibri"/>
          <a:sym typeface="Calibri"/>
        </a:defRPr>
      </a:lvl1pPr>
      <a:lvl2pPr>
        <a:defRPr b="1" sz="4000">
          <a:solidFill>
            <a:srgbClr val="424456"/>
          </a:solidFill>
          <a:latin typeface="Calibri"/>
          <a:ea typeface="Calibri"/>
          <a:cs typeface="Calibri"/>
          <a:sym typeface="Calibri"/>
        </a:defRPr>
      </a:lvl2pPr>
      <a:lvl3pPr>
        <a:defRPr b="1" sz="4000">
          <a:solidFill>
            <a:srgbClr val="424456"/>
          </a:solidFill>
          <a:latin typeface="Calibri"/>
          <a:ea typeface="Calibri"/>
          <a:cs typeface="Calibri"/>
          <a:sym typeface="Calibri"/>
        </a:defRPr>
      </a:lvl3pPr>
      <a:lvl4pPr>
        <a:defRPr b="1" sz="4000">
          <a:solidFill>
            <a:srgbClr val="424456"/>
          </a:solidFill>
          <a:latin typeface="Calibri"/>
          <a:ea typeface="Calibri"/>
          <a:cs typeface="Calibri"/>
          <a:sym typeface="Calibri"/>
        </a:defRPr>
      </a:lvl4pPr>
      <a:lvl5pPr>
        <a:defRPr b="1" sz="4000">
          <a:solidFill>
            <a:srgbClr val="424456"/>
          </a:solidFill>
          <a:latin typeface="Calibri"/>
          <a:ea typeface="Calibri"/>
          <a:cs typeface="Calibri"/>
          <a:sym typeface="Calibri"/>
        </a:defRPr>
      </a:lvl5pPr>
      <a:lvl6pPr indent="457200">
        <a:defRPr b="1" sz="4000">
          <a:solidFill>
            <a:srgbClr val="424456"/>
          </a:solidFill>
          <a:latin typeface="Calibri"/>
          <a:ea typeface="Calibri"/>
          <a:cs typeface="Calibri"/>
          <a:sym typeface="Calibri"/>
        </a:defRPr>
      </a:lvl6pPr>
      <a:lvl7pPr indent="914400">
        <a:defRPr b="1" sz="4000">
          <a:solidFill>
            <a:srgbClr val="424456"/>
          </a:solidFill>
          <a:latin typeface="Calibri"/>
          <a:ea typeface="Calibri"/>
          <a:cs typeface="Calibri"/>
          <a:sym typeface="Calibri"/>
        </a:defRPr>
      </a:lvl7pPr>
      <a:lvl8pPr indent="1371600">
        <a:defRPr b="1" sz="4000">
          <a:solidFill>
            <a:srgbClr val="424456"/>
          </a:solidFill>
          <a:latin typeface="Calibri"/>
          <a:ea typeface="Calibri"/>
          <a:cs typeface="Calibri"/>
          <a:sym typeface="Calibri"/>
        </a:defRPr>
      </a:lvl8pPr>
      <a:lvl9pPr indent="1828800">
        <a:defRPr b="1" sz="4000">
          <a:solidFill>
            <a:srgbClr val="424456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65125" indent="-255588">
        <a:spcBef>
          <a:spcPts val="500"/>
        </a:spcBef>
        <a:buClr>
          <a:srgbClr val="A04DA3"/>
        </a:buClr>
        <a:buSzPct val="100000"/>
        <a:buFont typeface="Georgia"/>
        <a:buChar char="•"/>
        <a:defRPr sz="2800">
          <a:latin typeface="Calibri"/>
          <a:ea typeface="Calibri"/>
          <a:cs typeface="Calibri"/>
          <a:sym typeface="Calibri"/>
        </a:defRPr>
      </a:lvl1pPr>
      <a:lvl2pPr marL="676152" indent="-264990">
        <a:spcBef>
          <a:spcPts val="500"/>
        </a:spcBef>
        <a:buClr>
          <a:srgbClr val="A04DA3"/>
        </a:buClr>
        <a:buSzPct val="100000"/>
        <a:buFont typeface="Georgia"/>
        <a:buChar char="▫"/>
        <a:defRPr sz="2800">
          <a:latin typeface="Calibri"/>
          <a:ea typeface="Calibri"/>
          <a:cs typeface="Calibri"/>
          <a:sym typeface="Calibri"/>
        </a:defRPr>
      </a:lvl2pPr>
      <a:lvl3pPr marL="958850" indent="-255587">
        <a:spcBef>
          <a:spcPts val="500"/>
        </a:spcBef>
        <a:buClr>
          <a:srgbClr val="A04DA3"/>
        </a:buClr>
        <a:buSzPct val="100000"/>
        <a:buFont typeface="Georgia"/>
        <a:buChar char="●"/>
        <a:defRPr sz="2800">
          <a:latin typeface="Calibri"/>
          <a:ea typeface="Calibri"/>
          <a:cs typeface="Calibri"/>
          <a:sym typeface="Calibri"/>
        </a:defRPr>
      </a:lvl3pPr>
      <a:lvl4pPr marL="1234065" indent="-254577">
        <a:spcBef>
          <a:spcPts val="500"/>
        </a:spcBef>
        <a:buClr>
          <a:srgbClr val="A04DA3"/>
        </a:buClr>
        <a:buSzPct val="100000"/>
        <a:buFont typeface="Georgia"/>
        <a:buChar char="●"/>
        <a:defRPr sz="2800">
          <a:latin typeface="Calibri"/>
          <a:ea typeface="Calibri"/>
          <a:cs typeface="Calibri"/>
          <a:sym typeface="Calibri"/>
        </a:defRPr>
      </a:lvl4pPr>
      <a:lvl5pPr marL="1462088" indent="-255588">
        <a:spcBef>
          <a:spcPts val="500"/>
        </a:spcBef>
        <a:buClr>
          <a:srgbClr val="A04DA3"/>
        </a:buClr>
        <a:buSzPct val="100000"/>
        <a:buFont typeface="Georgia"/>
        <a:buChar char="▫"/>
        <a:defRPr sz="2800">
          <a:latin typeface="Calibri"/>
          <a:ea typeface="Calibri"/>
          <a:cs typeface="Calibri"/>
          <a:sym typeface="Calibri"/>
        </a:defRPr>
      </a:lvl5pPr>
      <a:lvl6pPr marL="1710944" indent="-284480">
        <a:spcBef>
          <a:spcPts val="500"/>
        </a:spcBef>
        <a:buClr>
          <a:srgbClr val="A04DA3"/>
        </a:buClr>
        <a:buSzPct val="100000"/>
        <a:buFont typeface="Georgia"/>
        <a:buChar char="▫"/>
        <a:defRPr sz="2800">
          <a:latin typeface="Calibri"/>
          <a:ea typeface="Calibri"/>
          <a:cs typeface="Calibri"/>
          <a:sym typeface="Calibri"/>
        </a:defRPr>
      </a:lvl6pPr>
      <a:lvl7pPr marL="1965959" indent="-320039">
        <a:spcBef>
          <a:spcPts val="500"/>
        </a:spcBef>
        <a:buClr>
          <a:srgbClr val="A04DA3"/>
        </a:buClr>
        <a:buSzPct val="100000"/>
        <a:buFont typeface="Georgia"/>
        <a:buChar char="▫"/>
        <a:defRPr sz="2800">
          <a:latin typeface="Calibri"/>
          <a:ea typeface="Calibri"/>
          <a:cs typeface="Calibri"/>
          <a:sym typeface="Calibri"/>
        </a:defRPr>
      </a:lvl7pPr>
      <a:lvl8pPr marL="2188463" indent="-341375">
        <a:spcBef>
          <a:spcPts val="500"/>
        </a:spcBef>
        <a:buClr>
          <a:srgbClr val="A04DA3"/>
        </a:buClr>
        <a:buSzPct val="100000"/>
        <a:buFont typeface="Georgia"/>
        <a:buChar char="◦"/>
        <a:defRPr sz="2800">
          <a:latin typeface="Calibri"/>
          <a:ea typeface="Calibri"/>
          <a:cs typeface="Calibri"/>
          <a:sym typeface="Calibri"/>
        </a:defRPr>
      </a:lvl8pPr>
      <a:lvl9pPr marL="2423159" indent="-365759">
        <a:spcBef>
          <a:spcPts val="500"/>
        </a:spcBef>
        <a:buClr>
          <a:srgbClr val="A04DA3"/>
        </a:buClr>
        <a:buSzPct val="100000"/>
        <a:buFont typeface="Georgia"/>
        <a:buChar char="◦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title"/>
          </p:nvPr>
        </p:nvSpPr>
        <p:spPr>
          <a:xfrm>
            <a:off x="457200" y="838200"/>
            <a:ext cx="8458200" cy="2133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704087">
              <a:defRPr b="0" sz="46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19">
                <a:solidFill>
                  <a:srgbClr val="FFFFFF"/>
                </a:solidFill>
              </a:rPr>
              <a:t>You are in it to Win it – A View from the OSDBU Side of the Desk</a:t>
            </a:r>
          </a:p>
        </p:txBody>
      </p:sp>
      <p:sp>
        <p:nvSpPr>
          <p:cNvPr id="380" name="Shape 380"/>
          <p:cNvSpPr/>
          <p:nvPr>
            <p:ph type="body" idx="1"/>
          </p:nvPr>
        </p:nvSpPr>
        <p:spPr>
          <a:xfrm>
            <a:off x="152400" y="4038600"/>
            <a:ext cx="4800600" cy="2209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indent="52705" defTabSz="75895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3320">
                <a:solidFill>
                  <a:srgbClr val="424456"/>
                </a:solidFill>
              </a:rPr>
              <a:t>John Hale III,</a:t>
            </a:r>
            <a:endParaRPr b="1" sz="3320">
              <a:solidFill>
                <a:srgbClr val="424456"/>
              </a:solidFill>
            </a:endParaRPr>
          </a:p>
          <a:p>
            <a:pPr lvl="0" indent="52705" defTabSz="75895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3320">
                <a:solidFill>
                  <a:srgbClr val="424456"/>
                </a:solidFill>
              </a:rPr>
              <a:t>Director</a:t>
            </a:r>
            <a:endParaRPr b="1" sz="3320">
              <a:solidFill>
                <a:srgbClr val="424456"/>
              </a:solidFill>
            </a:endParaRPr>
          </a:p>
          <a:p>
            <a:pPr lvl="0" indent="52705" defTabSz="75895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i="1" sz="1660">
              <a:solidFill>
                <a:srgbClr val="424456"/>
              </a:solidFill>
            </a:endParaRPr>
          </a:p>
          <a:p>
            <a:pPr lvl="0" indent="52705" defTabSz="75895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b="1" sz="1660">
                <a:solidFill>
                  <a:srgbClr val="424456"/>
                </a:solidFill>
              </a:rPr>
              <a:t>2</a:t>
            </a:r>
            <a:r>
              <a:rPr b="1" baseline="29590" sz="1660">
                <a:solidFill>
                  <a:srgbClr val="424456"/>
                </a:solidFill>
              </a:rPr>
              <a:t>nd</a:t>
            </a:r>
            <a:r>
              <a:rPr b="1" sz="1660">
                <a:solidFill>
                  <a:srgbClr val="424456"/>
                </a:solidFill>
              </a:rPr>
              <a:t> Annual Native Hawaiian Organizations Association 2016 Business Summit</a:t>
            </a:r>
            <a:endParaRPr b="1" sz="1660">
              <a:solidFill>
                <a:srgbClr val="424456"/>
              </a:solidFill>
            </a:endParaRPr>
          </a:p>
          <a:p>
            <a:pPr lvl="0" indent="52705" defTabSz="75895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b="1" sz="1660">
              <a:solidFill>
                <a:srgbClr val="424456"/>
              </a:solidFill>
            </a:endParaRPr>
          </a:p>
          <a:p>
            <a:pPr lvl="0" indent="52705" defTabSz="758951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i="1" sz="1660">
                <a:solidFill>
                  <a:srgbClr val="424456"/>
                </a:solidFill>
              </a:rPr>
              <a:t>August 25, 2016</a:t>
            </a:r>
          </a:p>
        </p:txBody>
      </p:sp>
      <p:pic>
        <p:nvPicPr>
          <p:cNvPr id="381" name="image3.png" descr="New_DOE_Logo_Color_0428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5556001"/>
            <a:ext cx="3428999" cy="84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type="title"/>
          </p:nvPr>
        </p:nvSpPr>
        <p:spPr>
          <a:xfrm>
            <a:off x="304800" y="533400"/>
            <a:ext cx="82296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OSDBU’s Mission</a:t>
            </a:r>
          </a:p>
        </p:txBody>
      </p:sp>
      <p:sp>
        <p:nvSpPr>
          <p:cNvPr id="424" name="Shape 424"/>
          <p:cNvSpPr/>
          <p:nvPr>
            <p:ph type="body" idx="1"/>
          </p:nvPr>
        </p:nvSpPr>
        <p:spPr>
          <a:xfrm>
            <a:off x="95007" y="1041399"/>
            <a:ext cx="8953994" cy="530225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20048" indent="-320048" defTabSz="914422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◻"/>
              <a:defRPr sz="1800"/>
            </a:pPr>
            <a:endParaRPr sz="2200"/>
          </a:p>
          <a:p>
            <a:pPr lvl="0" marL="320048" indent="-320048" defTabSz="914422">
              <a:spcBef>
                <a:spcPts val="700"/>
              </a:spcBef>
              <a:buSzTx/>
              <a:buNone/>
              <a:defRPr sz="1800"/>
            </a:pPr>
            <a:r>
              <a:rPr b="1" sz="2200"/>
              <a:t>	</a:t>
            </a:r>
            <a:r>
              <a:rPr b="1" sz="2800"/>
              <a:t>“Building sustainable small business to enable the Department to achieve its mission through innovation and creativity”</a:t>
            </a:r>
            <a:endParaRPr b="1" sz="2800"/>
          </a:p>
          <a:p>
            <a:pPr lvl="0" marL="320048" indent="-320048" defTabSz="914422">
              <a:spcBef>
                <a:spcPts val="700"/>
              </a:spcBef>
              <a:buSzTx/>
              <a:buNone/>
              <a:defRPr sz="1800"/>
            </a:pPr>
            <a:endParaRPr b="1" sz="2200"/>
          </a:p>
          <a:p>
            <a:pPr lvl="2" marL="1114453" indent="-314333" defTabSz="914422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➢"/>
              <a:defRPr sz="1800"/>
            </a:pPr>
            <a:r>
              <a:rPr b="1" sz="2200"/>
              <a:t>Build corporate pipeline and efficient supply-chain</a:t>
            </a:r>
            <a:endParaRPr sz="2400">
              <a:solidFill>
                <a:srgbClr val="53548A"/>
              </a:solidFill>
            </a:endParaRPr>
          </a:p>
          <a:p>
            <a:pPr lvl="2" marL="1114453" indent="-314333" defTabSz="914422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➢"/>
              <a:defRPr sz="1800"/>
            </a:pPr>
            <a:r>
              <a:rPr b="1" sz="2200"/>
              <a:t>Plug-in small businesses to DOE opportunities</a:t>
            </a:r>
            <a:endParaRPr sz="2400">
              <a:solidFill>
                <a:srgbClr val="53548A"/>
              </a:solidFill>
            </a:endParaRPr>
          </a:p>
          <a:p>
            <a:pPr lvl="2" marL="1114453" indent="-314333" defTabSz="914422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➢"/>
              <a:defRPr sz="1800"/>
            </a:pPr>
            <a:r>
              <a:rPr b="1" sz="2200"/>
              <a:t>Small business made easy for program offices</a:t>
            </a:r>
            <a:endParaRPr sz="2400">
              <a:solidFill>
                <a:srgbClr val="53548A"/>
              </a:solidFill>
            </a:endParaRPr>
          </a:p>
          <a:p>
            <a:pPr lvl="2" marL="1114453" indent="-314333" defTabSz="914422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➢"/>
              <a:defRPr sz="1800"/>
            </a:pPr>
            <a:r>
              <a:rPr b="1" sz="2200"/>
              <a:t>OSDBU becoming program offices’ strategic partner</a:t>
            </a:r>
          </a:p>
        </p:txBody>
      </p:sp>
      <p:sp>
        <p:nvSpPr>
          <p:cNvPr id="425" name="Shape 425"/>
          <p:cNvSpPr/>
          <p:nvPr/>
        </p:nvSpPr>
        <p:spPr>
          <a:xfrm>
            <a:off x="152400" y="6400801"/>
            <a:ext cx="243543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10|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/>
        </p:nvSpPr>
        <p:spPr>
          <a:xfrm>
            <a:off x="304800" y="533400"/>
            <a:ext cx="8229600" cy="688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42445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OSDBU – Small Business Execution</a:t>
            </a:r>
          </a:p>
        </p:txBody>
      </p:sp>
      <p:sp>
        <p:nvSpPr>
          <p:cNvPr id="428" name="Shape 428"/>
          <p:cNvSpPr/>
          <p:nvPr/>
        </p:nvSpPr>
        <p:spPr>
          <a:xfrm>
            <a:off x="381000" y="838200"/>
            <a:ext cx="8305800" cy="702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20048" indent="-320048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◻"/>
            </a:pPr>
            <a:endParaRPr sz="2200"/>
          </a:p>
          <a:p>
            <a:pPr lvl="0" marL="320048" indent="-320048">
              <a:spcBef>
                <a:spcPts val="700"/>
              </a:spcBef>
            </a:pPr>
            <a:r>
              <a:rPr b="1" sz="2200"/>
              <a:t>Enable program offices to perform their mission and unexpected</a:t>
            </a:r>
            <a:endParaRPr sz="2800"/>
          </a:p>
          <a:p>
            <a:pPr lvl="0" marL="320048" indent="-320048">
              <a:spcBef>
                <a:spcPts val="700"/>
              </a:spcBef>
            </a:pPr>
            <a:r>
              <a:rPr b="1" sz="2200"/>
              <a:t>challenges</a:t>
            </a:r>
            <a:endParaRPr sz="2800"/>
          </a:p>
          <a:p>
            <a:pPr lvl="2" marL="814407" indent="-257181">
              <a:spcBef>
                <a:spcPts val="700"/>
              </a:spcBef>
              <a:buClr>
                <a:srgbClr val="DD8047"/>
              </a:buClr>
              <a:buSzPct val="60000"/>
              <a:buFont typeface="Arial"/>
              <a:buChar char="•"/>
            </a:pPr>
            <a:r>
              <a:rPr b="1"/>
              <a:t>Build corporate pipeline and efficient supply chain</a:t>
            </a:r>
            <a:endParaRPr sz="2400">
              <a:solidFill>
                <a:srgbClr val="53548A"/>
              </a:solidFill>
            </a:endParaRPr>
          </a:p>
          <a:p>
            <a:pPr lvl="2" marL="814407" indent="-257181">
              <a:spcBef>
                <a:spcPts val="700"/>
              </a:spcBef>
              <a:buClr>
                <a:srgbClr val="DD8047"/>
              </a:buClr>
              <a:buSzPct val="60000"/>
              <a:buFont typeface="Arial"/>
              <a:buChar char="•"/>
            </a:pPr>
            <a:r>
              <a:rPr b="1"/>
              <a:t>Target effective and innovative small businesses</a:t>
            </a:r>
            <a:endParaRPr sz="2400">
              <a:solidFill>
                <a:srgbClr val="53548A"/>
              </a:solidFill>
            </a:endParaRPr>
          </a:p>
          <a:p>
            <a:pPr lvl="0" marL="320048" indent="-320048">
              <a:spcBef>
                <a:spcPts val="700"/>
              </a:spcBef>
            </a:pPr>
            <a:r>
              <a:rPr b="1" sz="2200"/>
              <a:t>Plug-in small businesses to DOE opportunities</a:t>
            </a:r>
            <a:endParaRPr sz="2800"/>
          </a:p>
          <a:p>
            <a:pPr lvl="2" marL="814407" indent="-257181">
              <a:spcBef>
                <a:spcPts val="700"/>
              </a:spcBef>
              <a:buClr>
                <a:srgbClr val="DD8047"/>
              </a:buClr>
              <a:buSzPct val="60000"/>
              <a:buFont typeface="Wingdings 2"/>
              <a:buChar char="●"/>
            </a:pPr>
            <a:r>
              <a:rPr b="1"/>
              <a:t>External stakeholder engagement</a:t>
            </a:r>
            <a:endParaRPr sz="2400">
              <a:solidFill>
                <a:srgbClr val="53548A"/>
              </a:solidFill>
            </a:endParaRPr>
          </a:p>
          <a:p>
            <a:pPr lvl="2" marL="814407" indent="-257181">
              <a:spcBef>
                <a:spcPts val="700"/>
              </a:spcBef>
              <a:buClr>
                <a:srgbClr val="DD8047"/>
              </a:buClr>
              <a:buSzPct val="60000"/>
              <a:buFont typeface="Wingdings 2"/>
              <a:buChar char="●"/>
            </a:pPr>
            <a:r>
              <a:rPr b="1"/>
              <a:t>Transparency of opportunities</a:t>
            </a:r>
            <a:endParaRPr sz="2400">
              <a:solidFill>
                <a:srgbClr val="53548A"/>
              </a:solidFill>
            </a:endParaRPr>
          </a:p>
          <a:p>
            <a:pPr lvl="0" marL="320048" indent="-320048">
              <a:spcBef>
                <a:spcPts val="700"/>
              </a:spcBef>
            </a:pPr>
            <a:r>
              <a:rPr b="1" sz="2200"/>
              <a:t>Small business made easy for DOE programs</a:t>
            </a:r>
            <a:endParaRPr sz="2800"/>
          </a:p>
          <a:p>
            <a:pPr lvl="2" marL="814407" indent="-257181">
              <a:spcBef>
                <a:spcPts val="700"/>
              </a:spcBef>
              <a:buClr>
                <a:srgbClr val="DD8047"/>
              </a:buClr>
              <a:buSzPct val="60000"/>
              <a:buFont typeface="Arial"/>
              <a:buChar char="•"/>
            </a:pPr>
            <a:r>
              <a:rPr b="1"/>
              <a:t>DOE small business set-aside IDVs</a:t>
            </a:r>
            <a:endParaRPr sz="2400">
              <a:solidFill>
                <a:srgbClr val="53548A"/>
              </a:solidFill>
            </a:endParaRPr>
          </a:p>
          <a:p>
            <a:pPr lvl="2" marL="814407" indent="-257181">
              <a:spcBef>
                <a:spcPts val="700"/>
              </a:spcBef>
              <a:buClr>
                <a:srgbClr val="DD8047"/>
              </a:buClr>
              <a:buSzPct val="60000"/>
              <a:buFont typeface="Arial"/>
              <a:buChar char="•"/>
            </a:pPr>
            <a:r>
              <a:rPr b="1"/>
              <a:t>Small business first policy</a:t>
            </a:r>
            <a:endParaRPr sz="2400">
              <a:solidFill>
                <a:srgbClr val="53548A"/>
              </a:solidFill>
            </a:endParaRPr>
          </a:p>
          <a:p>
            <a:pPr lvl="0" marL="320048" indent="-320048">
              <a:spcBef>
                <a:spcPts val="700"/>
              </a:spcBef>
            </a:pPr>
            <a:r>
              <a:rPr b="1" sz="2200"/>
              <a:t>Core principle – small business first</a:t>
            </a:r>
            <a:endParaRPr sz="2800"/>
          </a:p>
          <a:p>
            <a:pPr lvl="2" marL="814407" indent="-257181">
              <a:spcBef>
                <a:spcPts val="700"/>
              </a:spcBef>
              <a:buClr>
                <a:srgbClr val="DD8047"/>
              </a:buClr>
              <a:buSzPct val="60000"/>
              <a:buFont typeface="Arial"/>
              <a:buChar char="•"/>
            </a:pPr>
            <a:r>
              <a:rPr b="1"/>
              <a:t>Commitment to prime small business</a:t>
            </a:r>
            <a:endParaRPr sz="2400">
              <a:solidFill>
                <a:srgbClr val="53548A"/>
              </a:solidFill>
            </a:endParaRPr>
          </a:p>
          <a:p>
            <a:pPr lvl="2" marL="814407" indent="-257181">
              <a:spcBef>
                <a:spcPts val="700"/>
              </a:spcBef>
              <a:buClr>
                <a:srgbClr val="DD8047"/>
              </a:buClr>
              <a:buSzPct val="60000"/>
              <a:buFont typeface="Arial"/>
              <a:buChar char="•"/>
            </a:pPr>
            <a:r>
              <a:rPr b="1"/>
              <a:t>Best value &gt; commodity contracting</a:t>
            </a:r>
            <a:endParaRPr sz="2400">
              <a:solidFill>
                <a:srgbClr val="53548A"/>
              </a:solidFill>
            </a:endParaRPr>
          </a:p>
          <a:p>
            <a:pPr lvl="2" indent="557226">
              <a:spcBef>
                <a:spcPts val="700"/>
              </a:spcBef>
            </a:pPr>
            <a:endParaRPr b="1" sz="2400">
              <a:solidFill>
                <a:srgbClr val="53548A"/>
              </a:solidFill>
            </a:endParaRPr>
          </a:p>
          <a:p>
            <a:pPr lvl="2" indent="557226">
              <a:spcBef>
                <a:spcPts val="700"/>
              </a:spcBef>
            </a:pPr>
            <a:endParaRPr b="1" sz="2400">
              <a:solidFill>
                <a:srgbClr val="53548A"/>
              </a:solidFill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5714999" y="3645534"/>
            <a:ext cx="2977663" cy="2209166"/>
          </a:xfrm>
          <a:prstGeom prst="rect">
            <a:avLst/>
          </a:prstGeom>
          <a:solidFill>
            <a:srgbClr val="83BCC1">
              <a:alpha val="58000"/>
            </a:srgbClr>
          </a:solidFill>
          <a:ln>
            <a:solidFill>
              <a:srgbClr val="1D245E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22">
              <a:spcBef>
                <a:spcPts val="700"/>
              </a:spcBef>
            </a:pPr>
            <a:r>
              <a:rPr b="1" sz="2000"/>
              <a:t>Defining characteristics of small businesses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673117" indent="-381010" defTabSz="914422">
              <a:spcBef>
                <a:spcPts val="700"/>
              </a:spcBef>
              <a:buClr>
                <a:srgbClr val="C01B34"/>
              </a:buClr>
              <a:buSzPct val="60000"/>
              <a:buFont typeface="Wingdings"/>
              <a:buChar char="❑"/>
            </a:pPr>
            <a:r>
              <a:rPr sz="2000"/>
              <a:t>Creativity	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673117" indent="-381010" defTabSz="914422">
              <a:spcBef>
                <a:spcPts val="700"/>
              </a:spcBef>
              <a:buClr>
                <a:srgbClr val="C01B34"/>
              </a:buClr>
              <a:buSzPct val="60000"/>
              <a:buFont typeface="Wingdings"/>
              <a:buChar char="❑"/>
            </a:pPr>
            <a:r>
              <a:rPr sz="2000"/>
              <a:t>Innovation	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673117" indent="-381010" defTabSz="914422">
              <a:spcBef>
                <a:spcPts val="700"/>
              </a:spcBef>
              <a:buClr>
                <a:srgbClr val="C01B34"/>
              </a:buClr>
              <a:buSzPct val="60000"/>
              <a:buFont typeface="Wingdings"/>
              <a:buChar char="❑"/>
            </a:pPr>
            <a:r>
              <a:rPr sz="2000"/>
              <a:t>Agility	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673117" indent="-381010" defTabSz="914422">
              <a:spcBef>
                <a:spcPts val="700"/>
              </a:spcBef>
              <a:buClr>
                <a:srgbClr val="C01B34"/>
              </a:buClr>
              <a:buSzPct val="60000"/>
              <a:buFont typeface="Wingdings"/>
              <a:buChar char="❑"/>
            </a:pPr>
            <a:r>
              <a:rPr sz="2000"/>
              <a:t>Niche capabilities	</a:t>
            </a:r>
          </a:p>
        </p:txBody>
      </p:sp>
      <p:sp>
        <p:nvSpPr>
          <p:cNvPr id="430" name="Shape 430"/>
          <p:cNvSpPr/>
          <p:nvPr/>
        </p:nvSpPr>
        <p:spPr>
          <a:xfrm>
            <a:off x="152400" y="6400800"/>
            <a:ext cx="8534400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U.S. DEPARTMENT OF ENERGY |  OFFICE OF SMALL AND DISADVANTAGED BUSINESS UTILIZATION |  August 25, 2016  </a:t>
            </a:r>
          </a:p>
        </p:txBody>
      </p:sp>
      <p:sp>
        <p:nvSpPr>
          <p:cNvPr id="431" name="Shape 431"/>
          <p:cNvSpPr/>
          <p:nvPr/>
        </p:nvSpPr>
        <p:spPr>
          <a:xfrm>
            <a:off x="152400" y="6400801"/>
            <a:ext cx="236002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11|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/>
        </p:nvSpPr>
        <p:spPr>
          <a:xfrm>
            <a:off x="152400" y="6400800"/>
            <a:ext cx="243543" cy="2024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12|</a:t>
            </a:r>
          </a:p>
        </p:txBody>
      </p:sp>
      <p:pic>
        <p:nvPicPr>
          <p:cNvPr id="434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143000"/>
            <a:ext cx="7498081" cy="4915614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/>
        </p:nvSpPr>
        <p:spPr>
          <a:xfrm>
            <a:off x="761999" y="533400"/>
            <a:ext cx="7574282" cy="1056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500">
                <a:solidFill>
                  <a:srgbClr val="424456"/>
                </a:solidFill>
              </a:rPr>
              <a:t>DOE FY2015 Small Business Scorecard 		   </a:t>
            </a:r>
            <a:r>
              <a:rPr b="1" sz="4000">
                <a:solidFill>
                  <a:srgbClr val="424456"/>
                </a:solidFill>
              </a:rPr>
              <a:t>A</a:t>
            </a:r>
          </a:p>
        </p:txBody>
      </p:sp>
      <p:sp>
        <p:nvSpPr>
          <p:cNvPr id="436" name="Shape 436"/>
          <p:cNvSpPr/>
          <p:nvPr/>
        </p:nvSpPr>
        <p:spPr>
          <a:xfrm>
            <a:off x="761999" y="6058613"/>
            <a:ext cx="7574282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300">
                <a:solidFill>
                  <a:srgbClr val="42445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424456"/>
                </a:solidFill>
              </a:rPr>
              <a:t>http://smallbusiness.data.gov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6400800"/>
            <a:ext cx="243543" cy="2024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13|</a:t>
            </a:r>
          </a:p>
        </p:txBody>
      </p:sp>
      <p:pic>
        <p:nvPicPr>
          <p:cNvPr id="439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066800"/>
            <a:ext cx="7299929" cy="5029200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>
            <a:off x="761999" y="685800"/>
            <a:ext cx="7574282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500">
                <a:solidFill>
                  <a:srgbClr val="42445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424456"/>
                </a:solidFill>
              </a:rPr>
              <a:t>DOE FY2015 Small Business Scorecard</a:t>
            </a:r>
          </a:p>
        </p:txBody>
      </p:sp>
      <p:sp>
        <p:nvSpPr>
          <p:cNvPr id="441" name="Shape 441"/>
          <p:cNvSpPr/>
          <p:nvPr/>
        </p:nvSpPr>
        <p:spPr>
          <a:xfrm>
            <a:off x="761999" y="6077932"/>
            <a:ext cx="7574282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300">
                <a:solidFill>
                  <a:srgbClr val="42445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424456"/>
                </a:solidFill>
              </a:rPr>
              <a:t>http://smallbusiness.data.gov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152400" y="6400800"/>
            <a:ext cx="243543" cy="2024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14|</a:t>
            </a:r>
          </a:p>
        </p:txBody>
      </p:sp>
      <p:sp>
        <p:nvSpPr>
          <p:cNvPr id="444" name="Shape 444"/>
          <p:cNvSpPr/>
          <p:nvPr/>
        </p:nvSpPr>
        <p:spPr>
          <a:xfrm>
            <a:off x="531820" y="1608652"/>
            <a:ext cx="8001001" cy="48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61950" indent="-361950">
              <a:buSzPct val="100000"/>
              <a:buFont typeface="Trebuchet MS"/>
              <a:buAutoNum type="arabicPeriod" startAt="1"/>
            </a:pPr>
            <a:r>
              <a:rPr sz="1900"/>
              <a:t>Federal Procurement Data System-Next Generation (FPDS-NG). Does DOE buy your goods and services?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61950" indent="-361950">
              <a:buSzPct val="100000"/>
              <a:buFont typeface="Trebuchet MS"/>
              <a:buAutoNum type="arabicPeriod" startAt="1"/>
            </a:pPr>
            <a:r>
              <a:rPr sz="1900"/>
              <a:t>What are Federally Funded Research and Development Centers (FFRDCs), Management &amp; Operating Contracts (M&amp;Os), and Facility Management Contracts (FMCs)? Why are they particularly important for DOE?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61950" indent="-361950">
              <a:buSzPct val="100000"/>
              <a:buFont typeface="Trebuchet MS"/>
              <a:buAutoNum type="arabicPeriod" startAt="1"/>
            </a:pPr>
            <a:r>
              <a:rPr sz="1900"/>
              <a:t>What is the significance of the Consolidated Appropriation Act of 2014 Section 318?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61950" indent="-361950">
              <a:buSzPct val="100000"/>
              <a:buFont typeface="Trebuchet MS"/>
              <a:buAutoNum type="arabicPeriod" startAt="1"/>
            </a:pPr>
            <a:r>
              <a:rPr sz="1900"/>
              <a:t>What is the National Defense Authorization Act (NDAA)?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61950" indent="-361950">
              <a:buSzPct val="100000"/>
              <a:buFont typeface="Trebuchet MS"/>
              <a:buAutoNum type="arabicPeriod" startAt="1"/>
            </a:pPr>
            <a:r>
              <a:rPr sz="1900"/>
              <a:t>Inspector General and General Accounting Office reports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61950" indent="-361950">
              <a:buSzPct val="100000"/>
              <a:buFont typeface="Trebuchet MS"/>
              <a:buAutoNum type="arabicPeriod" startAt="1"/>
            </a:pPr>
            <a:r>
              <a:rPr sz="1900"/>
              <a:t>Data.gov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819150" indent="-361950">
              <a:buSzPct val="100000"/>
              <a:buFont typeface="Arial"/>
              <a:buChar char="•"/>
            </a:pPr>
            <a:r>
              <a:rPr sz="1900"/>
              <a:t>Management &amp; Operating Subcontract Reporting Capability (MOSRC)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61950" indent="-361950">
              <a:buSzPct val="100000"/>
              <a:buFont typeface="Trebuchet MS"/>
              <a:buAutoNum type="arabicPeriod" startAt="7"/>
            </a:pPr>
            <a:r>
              <a:rPr sz="1900"/>
              <a:t>President’s budget request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61950" indent="-361950">
              <a:buSzPct val="100000"/>
              <a:buFont typeface="Trebuchet MS"/>
              <a:buAutoNum type="arabicPeriod" startAt="7"/>
            </a:pPr>
            <a:r>
              <a:rPr sz="1900"/>
              <a:t>DOE leadership budget hearing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61950" indent="-361950">
              <a:buSzPct val="100000"/>
              <a:buFont typeface="Trebuchet MS"/>
              <a:buAutoNum type="arabicPeriod" startAt="7"/>
            </a:pPr>
            <a:r>
              <a:rPr sz="1900"/>
              <a:t>DOE leadership YouTube videos, etc.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61950" indent="-361950">
              <a:buSzPct val="100000"/>
              <a:buFont typeface="Trebuchet MS"/>
              <a:buAutoNum type="arabicPeriod" startAt="7"/>
            </a:pPr>
            <a:r>
              <a:rPr sz="1900"/>
              <a:t>OSDBU Council – Personnel, outreach events, etc.</a:t>
            </a:r>
          </a:p>
        </p:txBody>
      </p:sp>
      <p:sp>
        <p:nvSpPr>
          <p:cNvPr id="445" name="Shape 445"/>
          <p:cNvSpPr/>
          <p:nvPr/>
        </p:nvSpPr>
        <p:spPr>
          <a:xfrm>
            <a:off x="531820" y="533400"/>
            <a:ext cx="8001001" cy="104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4000">
                <a:solidFill>
                  <a:srgbClr val="424456"/>
                </a:solidFill>
              </a:rPr>
              <a:t>Discriminating Factors</a:t>
            </a:r>
            <a:endParaRPr b="1" sz="4000">
              <a:solidFill>
                <a:srgbClr val="424456"/>
              </a:solidFill>
            </a:endParaRPr>
          </a:p>
          <a:p>
            <a:pPr lvl="0"/>
            <a:r>
              <a:rPr b="1" sz="2400">
                <a:solidFill>
                  <a:srgbClr val="424456"/>
                </a:solidFill>
              </a:rPr>
              <a:t>How to help distinguish yourself from the competition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type="title"/>
          </p:nvPr>
        </p:nvSpPr>
        <p:spPr>
          <a:xfrm>
            <a:off x="304800" y="533400"/>
            <a:ext cx="82296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Rules of Engagement</a:t>
            </a:r>
          </a:p>
        </p:txBody>
      </p:sp>
      <p:grpSp>
        <p:nvGrpSpPr>
          <p:cNvPr id="459" name="Group 459"/>
          <p:cNvGrpSpPr/>
          <p:nvPr/>
        </p:nvGrpSpPr>
        <p:grpSpPr>
          <a:xfrm>
            <a:off x="304800" y="1447799"/>
            <a:ext cx="7162800" cy="4648202"/>
            <a:chOff x="0" y="0"/>
            <a:chExt cx="7162800" cy="4648200"/>
          </a:xfrm>
        </p:grpSpPr>
        <p:grpSp>
          <p:nvGrpSpPr>
            <p:cNvPr id="450" name="Group 450"/>
            <p:cNvGrpSpPr/>
            <p:nvPr/>
          </p:nvGrpSpPr>
          <p:grpSpPr>
            <a:xfrm>
              <a:off x="0" y="-1"/>
              <a:ext cx="7162800" cy="1262889"/>
              <a:chOff x="0" y="0"/>
              <a:chExt cx="7162800" cy="1262888"/>
            </a:xfrm>
          </p:grpSpPr>
          <p:sp>
            <p:nvSpPr>
              <p:cNvPr id="448" name="Shape 448"/>
              <p:cNvSpPr/>
              <p:nvPr/>
            </p:nvSpPr>
            <p:spPr>
              <a:xfrm>
                <a:off x="0" y="0"/>
                <a:ext cx="7162800" cy="1262889"/>
              </a:xfrm>
              <a:prstGeom prst="roundRect">
                <a:avLst>
                  <a:gd name="adj" fmla="val 7500"/>
                </a:avLst>
              </a:prstGeom>
              <a:solidFill>
                <a:srgbClr val="5C92B5"/>
              </a:solidFill>
              <a:ln w="1905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b="1" sz="15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27713" y="27713"/>
                <a:ext cx="7107374" cy="904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/>
                <a:r>
                  <a:rPr b="1" sz="1500">
                    <a:solidFill>
                      <a:srgbClr val="FFFF99"/>
                    </a:solidFill>
                  </a:rPr>
                  <a:t>Engage with program elements.  Know their mission and requirements.</a:t>
                </a:r>
                <a:endParaRPr b="1" sz="1500">
                  <a:solidFill>
                    <a:srgbClr val="FFFF99"/>
                  </a:solidFill>
                </a:endParaRPr>
              </a:p>
              <a:p>
                <a:pPr lvl="0" marL="165100" indent="-165100">
                  <a:buSzPct val="100000"/>
                  <a:buChar char="•"/>
                </a:pPr>
                <a:r>
                  <a:rPr b="1" sz="1300">
                    <a:solidFill>
                      <a:srgbClr val="FFFFFF"/>
                    </a:solidFill>
                  </a:rPr>
                  <a:t>Create a demand by becoming a solution to DOE requirements, instead of just fishing for work.</a:t>
                </a:r>
                <a:endParaRPr b="1" sz="1300">
                  <a:solidFill>
                    <a:srgbClr val="FFFFFF"/>
                  </a:solidFill>
                </a:endParaRPr>
              </a:p>
              <a:p>
                <a:pPr lvl="0" marL="190500" indent="-190500">
                  <a:buSzPct val="100000"/>
                  <a:buChar char="•"/>
                </a:pPr>
                <a:r>
                  <a:rPr b="1" sz="1500">
                    <a:solidFill>
                      <a:srgbClr val="FFFFFF"/>
                    </a:solidFill>
                  </a:rPr>
                  <a:t>Attend outreach sessions and network with other contractors.</a:t>
                </a:r>
              </a:p>
            </p:txBody>
          </p:sp>
        </p:grpSp>
        <p:sp>
          <p:nvSpPr>
            <p:cNvPr id="451" name="Shape 451"/>
            <p:cNvSpPr/>
            <p:nvPr/>
          </p:nvSpPr>
          <p:spPr>
            <a:xfrm rot="5400000">
              <a:off x="3366515" y="1262888"/>
              <a:ext cx="429770" cy="429769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5C92B5"/>
            </a:solidFill>
            <a:ln w="1905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grpSp>
          <p:nvGrpSpPr>
            <p:cNvPr id="454" name="Group 454"/>
            <p:cNvGrpSpPr/>
            <p:nvPr/>
          </p:nvGrpSpPr>
          <p:grpSpPr>
            <a:xfrm>
              <a:off x="0" y="1692656"/>
              <a:ext cx="7162800" cy="1262889"/>
              <a:chOff x="0" y="0"/>
              <a:chExt cx="7162800" cy="1262888"/>
            </a:xfrm>
          </p:grpSpPr>
          <p:sp>
            <p:nvSpPr>
              <p:cNvPr id="452" name="Shape 452"/>
              <p:cNvSpPr/>
              <p:nvPr/>
            </p:nvSpPr>
            <p:spPr>
              <a:xfrm>
                <a:off x="0" y="0"/>
                <a:ext cx="7162800" cy="1262889"/>
              </a:xfrm>
              <a:prstGeom prst="roundRect">
                <a:avLst>
                  <a:gd name="adj" fmla="val 7500"/>
                </a:avLst>
              </a:prstGeom>
              <a:solidFill>
                <a:srgbClr val="5C92B5"/>
              </a:solidFill>
              <a:ln w="1905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b="1" sz="15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3" name="Shape 453"/>
              <p:cNvSpPr/>
              <p:nvPr/>
            </p:nvSpPr>
            <p:spPr>
              <a:xfrm>
                <a:off x="27713" y="27713"/>
                <a:ext cx="7107374" cy="955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/>
                <a:r>
                  <a:rPr b="1" sz="1500">
                    <a:solidFill>
                      <a:srgbClr val="FFFF99"/>
                    </a:solidFill>
                  </a:rPr>
                  <a:t>Plan ahead – allow 1.5 to 2 years to prepare a proposal for major requirement.</a:t>
                </a:r>
                <a:endParaRPr b="1" sz="1500">
                  <a:solidFill>
                    <a:srgbClr val="FFFF99"/>
                  </a:solidFill>
                </a:endParaRPr>
              </a:p>
              <a:p>
                <a:pPr lvl="0" marL="190500" indent="-190500">
                  <a:buSzPct val="100000"/>
                  <a:buChar char="•"/>
                </a:pPr>
                <a:r>
                  <a:rPr b="1" sz="1500">
                    <a:solidFill>
                      <a:srgbClr val="FFFFFF"/>
                    </a:solidFill>
                  </a:rPr>
                  <a:t>Response to sources sought synopses.</a:t>
                </a:r>
                <a:endParaRPr b="1" sz="1500">
                  <a:solidFill>
                    <a:srgbClr val="FFFFFF"/>
                  </a:solidFill>
                </a:endParaRPr>
              </a:p>
              <a:p>
                <a:pPr lvl="0" marL="190500" indent="-190500">
                  <a:buSzPct val="100000"/>
                  <a:buChar char="•"/>
                </a:pPr>
                <a:r>
                  <a:rPr b="1" sz="1500">
                    <a:solidFill>
                      <a:srgbClr val="FFFFFF"/>
                    </a:solidFill>
                  </a:rPr>
                  <a:t>Consider teaming arrangements if requirements are steep.</a:t>
                </a:r>
              </a:p>
            </p:txBody>
          </p:sp>
        </p:grpSp>
        <p:sp>
          <p:nvSpPr>
            <p:cNvPr id="455" name="Shape 455"/>
            <p:cNvSpPr/>
            <p:nvPr/>
          </p:nvSpPr>
          <p:spPr>
            <a:xfrm rot="5400000">
              <a:off x="3366515" y="2955544"/>
              <a:ext cx="429770" cy="429769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5C92B5"/>
            </a:solidFill>
            <a:ln w="1905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grpSp>
          <p:nvGrpSpPr>
            <p:cNvPr id="458" name="Group 458"/>
            <p:cNvGrpSpPr/>
            <p:nvPr/>
          </p:nvGrpSpPr>
          <p:grpSpPr>
            <a:xfrm>
              <a:off x="0" y="3385312"/>
              <a:ext cx="7162800" cy="1262889"/>
              <a:chOff x="0" y="0"/>
              <a:chExt cx="7162800" cy="1262888"/>
            </a:xfrm>
          </p:grpSpPr>
          <p:sp>
            <p:nvSpPr>
              <p:cNvPr id="456" name="Shape 456"/>
              <p:cNvSpPr/>
              <p:nvPr/>
            </p:nvSpPr>
            <p:spPr>
              <a:xfrm>
                <a:off x="0" y="0"/>
                <a:ext cx="7162800" cy="1262889"/>
              </a:xfrm>
              <a:prstGeom prst="roundRect">
                <a:avLst>
                  <a:gd name="adj" fmla="val 7500"/>
                </a:avLst>
              </a:prstGeom>
              <a:solidFill>
                <a:srgbClr val="5C92B5"/>
              </a:solidFill>
              <a:ln w="1905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b="1" sz="15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7" name="Shape 457"/>
              <p:cNvSpPr/>
              <p:nvPr/>
            </p:nvSpPr>
            <p:spPr>
              <a:xfrm>
                <a:off x="27713" y="27713"/>
                <a:ext cx="7107374" cy="1170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/>
                <a:r>
                  <a:rPr b="1" sz="1500">
                    <a:solidFill>
                      <a:srgbClr val="FFFF99"/>
                    </a:solidFill>
                  </a:rPr>
                  <a:t>Learn how to prepare an effective proposal.</a:t>
                </a:r>
                <a:endParaRPr sz="1988">
                  <a:solidFill>
                    <a:srgbClr val="FFFFFF"/>
                  </a:solidFill>
                </a:endParaRPr>
              </a:p>
              <a:p>
                <a:pPr lvl="0"/>
                <a:r>
                  <a:rPr b="1" sz="1500">
                    <a:solidFill>
                      <a:srgbClr val="FFFF99"/>
                    </a:solidFill>
                  </a:rPr>
                  <a:t>Incumbents do not always win recompetitions.</a:t>
                </a:r>
                <a:endParaRPr sz="1988">
                  <a:solidFill>
                    <a:srgbClr val="FFFFFF"/>
                  </a:solidFill>
                </a:endParaRPr>
              </a:p>
              <a:p>
                <a:pPr lvl="0" marL="190500" indent="-190500">
                  <a:buSzPct val="100000"/>
                  <a:buChar char="•"/>
                </a:pPr>
                <a:r>
                  <a:rPr b="1" sz="1500">
                    <a:solidFill>
                      <a:srgbClr val="FFFFFF"/>
                    </a:solidFill>
                  </a:rPr>
                  <a:t>Contact Procurement Technical </a:t>
                </a:r>
                <a:r>
                  <a:rPr b="1" sz="1400">
                    <a:solidFill>
                      <a:srgbClr val="FFFFFF"/>
                    </a:solidFill>
                  </a:rPr>
                  <a:t>Assistance</a:t>
                </a:r>
                <a:r>
                  <a:rPr b="1" sz="1500">
                    <a:solidFill>
                      <a:srgbClr val="FFFFFF"/>
                    </a:solidFill>
                  </a:rPr>
                  <a:t> Centers (PTACs) if you need help.</a:t>
                </a:r>
                <a:endParaRPr b="1" sz="1500">
                  <a:solidFill>
                    <a:srgbClr val="FFFFFF"/>
                  </a:solidFill>
                </a:endParaRPr>
              </a:p>
              <a:p>
                <a:pPr lvl="0" marL="190500" indent="-190500">
                  <a:buSzPct val="100000"/>
                  <a:buChar char="•"/>
                </a:pPr>
                <a:r>
                  <a:rPr b="1" sz="1500">
                    <a:solidFill>
                      <a:srgbClr val="FFFFFF"/>
                    </a:solidFill>
                  </a:rPr>
                  <a:t>Be persistent.</a:t>
                </a:r>
              </a:p>
            </p:txBody>
          </p:sp>
        </p:grpSp>
      </p:grpSp>
      <p:sp>
        <p:nvSpPr>
          <p:cNvPr id="460" name="Shape 460"/>
          <p:cNvSpPr/>
          <p:nvPr/>
        </p:nvSpPr>
        <p:spPr>
          <a:xfrm>
            <a:off x="152400" y="6400801"/>
            <a:ext cx="243543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15|</a:t>
            </a:r>
          </a:p>
        </p:txBody>
      </p:sp>
      <p:grpSp>
        <p:nvGrpSpPr>
          <p:cNvPr id="463" name="Group 463"/>
          <p:cNvGrpSpPr/>
          <p:nvPr/>
        </p:nvGrpSpPr>
        <p:grpSpPr>
          <a:xfrm>
            <a:off x="7315200" y="2590800"/>
            <a:ext cx="1529296" cy="2286000"/>
            <a:chOff x="0" y="0"/>
            <a:chExt cx="1529295" cy="2286000"/>
          </a:xfrm>
        </p:grpSpPr>
        <p:sp>
          <p:nvSpPr>
            <p:cNvPr id="461" name="Shape 461"/>
            <p:cNvSpPr/>
            <p:nvPr/>
          </p:nvSpPr>
          <p:spPr>
            <a:xfrm>
              <a:off x="0" y="0"/>
              <a:ext cx="1529296" cy="228600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462" name="image1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29296" cy="2286000"/>
            </a:xfrm>
            <a:prstGeom prst="rect">
              <a:avLst/>
            </a:prstGeom>
            <a:ln w="190500" cap="rnd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38100" dist="12700" dir="11400000">
                <a:srgbClr val="000000">
                  <a:alpha val="33000"/>
                </a:srgbClr>
              </a:outerShdw>
            </a:effectLst>
          </p:spPr>
        </p:pic>
      </p:grp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type="title"/>
          </p:nvPr>
        </p:nvSpPr>
        <p:spPr>
          <a:xfrm>
            <a:off x="304800" y="457200"/>
            <a:ext cx="82296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DOE Forecast Opportunities</a:t>
            </a:r>
          </a:p>
        </p:txBody>
      </p:sp>
      <p:sp>
        <p:nvSpPr>
          <p:cNvPr id="466" name="Shape 466"/>
          <p:cNvSpPr/>
          <p:nvPr/>
        </p:nvSpPr>
        <p:spPr>
          <a:xfrm>
            <a:off x="152400" y="6400800"/>
            <a:ext cx="243543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16|</a:t>
            </a:r>
          </a:p>
        </p:txBody>
      </p:sp>
      <p:sp>
        <p:nvSpPr>
          <p:cNvPr id="467" name="Shape 467"/>
          <p:cNvSpPr/>
          <p:nvPr/>
        </p:nvSpPr>
        <p:spPr>
          <a:xfrm>
            <a:off x="291919" y="5862935"/>
            <a:ext cx="854728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1200"/>
              <a:t>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b="1" sz="1200"/>
              <a:t>To download a copy of the acquisition forecast in spreadsheet format, go to www.smallbusiness.energy.gov.</a:t>
            </a:r>
          </a:p>
        </p:txBody>
      </p:sp>
      <p:pic>
        <p:nvPicPr>
          <p:cNvPr id="468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95400"/>
            <a:ext cx="9123620" cy="4665078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Shape 469"/>
          <p:cNvSpPr/>
          <p:nvPr/>
        </p:nvSpPr>
        <p:spPr>
          <a:xfrm rot="3197045">
            <a:off x="7545103" y="2009636"/>
            <a:ext cx="1031542" cy="1447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01"/>
                </a:moveTo>
                <a:lnTo>
                  <a:pt x="5400" y="13901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01"/>
                </a:lnTo>
                <a:lnTo>
                  <a:pt x="21600" y="13901"/>
                </a:lnTo>
                <a:lnTo>
                  <a:pt x="10800" y="21600"/>
                </a:lnTo>
                <a:close/>
              </a:path>
            </a:pathLst>
          </a:custGeom>
          <a:solidFill/>
          <a:ln w="2540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585607" y="4754336"/>
            <a:ext cx="6776209" cy="74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defTabSz="457200"/>
            <a:r>
              <a:rPr b="1" sz="2200"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1" baseline="30000" sz="22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sz="2200">
                <a:latin typeface="Arial"/>
                <a:ea typeface="Arial"/>
                <a:cs typeface="Arial"/>
                <a:sym typeface="Arial"/>
              </a:rPr>
              <a:t> Annual DOE Small Business Forum and Expo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defTabSz="457200"/>
            <a:r>
              <a:rPr b="1" sz="2200">
                <a:latin typeface="Arial"/>
                <a:ea typeface="Arial"/>
                <a:cs typeface="Arial"/>
                <a:sym typeface="Arial"/>
              </a:rPr>
              <a:t>May 16-18, 2017</a:t>
            </a:r>
          </a:p>
        </p:txBody>
      </p:sp>
      <p:sp>
        <p:nvSpPr>
          <p:cNvPr id="472" name="Shape 472"/>
          <p:cNvSpPr/>
          <p:nvPr/>
        </p:nvSpPr>
        <p:spPr>
          <a:xfrm>
            <a:off x="585607" y="5535336"/>
            <a:ext cx="7352025" cy="7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/>
            <a:r>
              <a:rPr sz="1600">
                <a:latin typeface="Arial"/>
                <a:ea typeface="Arial"/>
                <a:cs typeface="Arial"/>
                <a:sym typeface="Arial"/>
              </a:rPr>
              <a:t>Sheraton at Kansas City Hotel at Crown Center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defTabSz="457200"/>
            <a:r>
              <a:rPr sz="1600">
                <a:latin typeface="Arial"/>
                <a:ea typeface="Arial"/>
                <a:cs typeface="Arial"/>
                <a:sym typeface="Arial"/>
              </a:rPr>
              <a:t>2345 McGee Street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defTabSz="457200"/>
            <a:r>
              <a:rPr sz="1600">
                <a:latin typeface="Arial"/>
                <a:ea typeface="Arial"/>
                <a:cs typeface="Arial"/>
                <a:sym typeface="Arial"/>
              </a:rPr>
              <a:t>Kansas City, MO 64108</a:t>
            </a:r>
          </a:p>
        </p:txBody>
      </p:sp>
      <p:sp>
        <p:nvSpPr>
          <p:cNvPr id="473" name="Shape 473"/>
          <p:cNvSpPr/>
          <p:nvPr/>
        </p:nvSpPr>
        <p:spPr>
          <a:xfrm>
            <a:off x="152400" y="6400800"/>
            <a:ext cx="243543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17|</a:t>
            </a:r>
          </a:p>
        </p:txBody>
      </p:sp>
      <p:pic>
        <p:nvPicPr>
          <p:cNvPr id="474" name="image16.png"/>
          <p:cNvPicPr/>
          <p:nvPr/>
        </p:nvPicPr>
        <p:blipFill>
          <a:blip r:embed="rId2">
            <a:extLst/>
          </a:blip>
          <a:srcRect l="0" t="0" r="57711" b="0"/>
          <a:stretch>
            <a:fillRect/>
          </a:stretch>
        </p:blipFill>
        <p:spPr>
          <a:xfrm>
            <a:off x="0" y="1"/>
            <a:ext cx="9220200" cy="464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type="body" idx="1"/>
          </p:nvPr>
        </p:nvSpPr>
        <p:spPr>
          <a:xfrm>
            <a:off x="381000" y="762000"/>
            <a:ext cx="8229600" cy="2438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42808" indent="-138748" algn="ctr" defTabSz="868680">
              <a:spcBef>
                <a:spcPts val="400"/>
              </a:spcBef>
              <a:buSzTx/>
              <a:buNone/>
              <a:defRPr sz="1800"/>
            </a:pPr>
            <a:r>
              <a:rPr b="1" sz="3989">
                <a:solidFill>
                  <a:srgbClr val="424456"/>
                </a:solidFill>
              </a:rPr>
              <a:t>Thank You!</a:t>
            </a:r>
            <a:endParaRPr b="1" sz="3989">
              <a:solidFill>
                <a:srgbClr val="424456"/>
              </a:solidFill>
            </a:endParaRPr>
          </a:p>
          <a:p>
            <a:pPr lvl="0" marL="242808" indent="-138748" algn="ctr" defTabSz="868680">
              <a:spcBef>
                <a:spcPts val="400"/>
              </a:spcBef>
              <a:buSzTx/>
              <a:buNone/>
              <a:defRPr sz="1800"/>
            </a:pPr>
            <a:endParaRPr sz="2660">
              <a:solidFill>
                <a:srgbClr val="424456"/>
              </a:solidFill>
            </a:endParaRPr>
          </a:p>
          <a:p>
            <a:pPr lvl="0" marL="242808" indent="-138748" algn="ctr" defTabSz="868680">
              <a:spcBef>
                <a:spcPts val="400"/>
              </a:spcBef>
              <a:buSzTx/>
              <a:buNone/>
              <a:defRPr sz="1800"/>
            </a:pPr>
            <a:r>
              <a:rPr b="1" sz="2660">
                <a:solidFill>
                  <a:srgbClr val="424456"/>
                </a:solidFill>
              </a:rPr>
              <a:t>John Hale III, Director</a:t>
            </a:r>
            <a:endParaRPr b="1" sz="2660">
              <a:solidFill>
                <a:srgbClr val="424456"/>
              </a:solidFill>
            </a:endParaRPr>
          </a:p>
          <a:p>
            <a:pPr lvl="0" marL="242808" indent="-138748" algn="ctr" defTabSz="868680">
              <a:spcBef>
                <a:spcPts val="400"/>
              </a:spcBef>
              <a:buSzTx/>
              <a:buNone/>
              <a:defRPr sz="1800"/>
            </a:pPr>
            <a:r>
              <a:rPr b="1" sz="2660">
                <a:solidFill>
                  <a:srgbClr val="424456"/>
                </a:solidFill>
              </a:rPr>
              <a:t>Office of Small &amp; Disadvantaged Business Utilization</a:t>
            </a:r>
          </a:p>
        </p:txBody>
      </p:sp>
      <p:grpSp>
        <p:nvGrpSpPr>
          <p:cNvPr id="486" name="Group 486"/>
          <p:cNvGrpSpPr/>
          <p:nvPr/>
        </p:nvGrpSpPr>
        <p:grpSpPr>
          <a:xfrm>
            <a:off x="990599" y="4113530"/>
            <a:ext cx="7162802" cy="1551940"/>
            <a:chOff x="0" y="0"/>
            <a:chExt cx="7162800" cy="1551939"/>
          </a:xfrm>
        </p:grpSpPr>
        <p:grpSp>
          <p:nvGrpSpPr>
            <p:cNvPr id="479" name="Group 479"/>
            <p:cNvGrpSpPr/>
            <p:nvPr/>
          </p:nvGrpSpPr>
          <p:grpSpPr>
            <a:xfrm>
              <a:off x="0" y="0"/>
              <a:ext cx="2238375" cy="1551940"/>
              <a:chOff x="0" y="0"/>
              <a:chExt cx="2238375" cy="1551939"/>
            </a:xfrm>
          </p:grpSpPr>
          <p:sp>
            <p:nvSpPr>
              <p:cNvPr id="477" name="Shape 477"/>
              <p:cNvSpPr/>
              <p:nvPr/>
            </p:nvSpPr>
            <p:spPr>
              <a:xfrm>
                <a:off x="0" y="104457"/>
                <a:ext cx="2238375" cy="1343026"/>
              </a:xfrm>
              <a:prstGeom prst="roundRect">
                <a:avLst>
                  <a:gd name="adj" fmla="val 10000"/>
                </a:avLst>
              </a:prstGeom>
              <a:solidFill>
                <a:srgbClr val="5C92B5"/>
              </a:solidFill>
              <a:ln w="1905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 sz="2000">
                    <a:solidFill>
                      <a:srgbClr val="FFFF99"/>
                    </a:solidFill>
                  </a:defRPr>
                </a:pPr>
              </a:p>
            </p:txBody>
          </p:sp>
          <p:sp>
            <p:nvSpPr>
              <p:cNvPr id="478" name="Shape 478"/>
              <p:cNvSpPr/>
              <p:nvPr/>
            </p:nvSpPr>
            <p:spPr>
              <a:xfrm>
                <a:off x="39358" y="0"/>
                <a:ext cx="2159659" cy="15519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b="1" sz="2000">
                    <a:solidFill>
                      <a:srgbClr val="FFFF99"/>
                    </a:solidFill>
                  </a:rPr>
                  <a:t>DOE OSDBU and Forecast Websites:</a:t>
                </a:r>
                <a:endParaRPr sz="2115">
                  <a:solidFill>
                    <a:srgbClr val="FFFFFF"/>
                  </a:solidFill>
                </a:endParaRPr>
              </a:p>
              <a:p>
                <a:pPr lvl="0" algn="ctr"/>
                <a:r>
                  <a:rPr b="1" sz="2000">
                    <a:solidFill>
                      <a:srgbClr val="FFFF99"/>
                    </a:solidFill>
                  </a:rPr>
                  <a:t>www.smallbusiness.energy.gov</a:t>
                </a:r>
              </a:p>
            </p:txBody>
          </p:sp>
        </p:grpSp>
        <p:grpSp>
          <p:nvGrpSpPr>
            <p:cNvPr id="482" name="Group 482"/>
            <p:cNvGrpSpPr/>
            <p:nvPr/>
          </p:nvGrpSpPr>
          <p:grpSpPr>
            <a:xfrm>
              <a:off x="2462212" y="104457"/>
              <a:ext cx="2238376" cy="1343026"/>
              <a:chOff x="0" y="0"/>
              <a:chExt cx="2238375" cy="1343025"/>
            </a:xfrm>
          </p:grpSpPr>
          <p:sp>
            <p:nvSpPr>
              <p:cNvPr id="480" name="Shape 480"/>
              <p:cNvSpPr/>
              <p:nvPr/>
            </p:nvSpPr>
            <p:spPr>
              <a:xfrm>
                <a:off x="0" y="0"/>
                <a:ext cx="2238375" cy="1343025"/>
              </a:xfrm>
              <a:prstGeom prst="roundRect">
                <a:avLst>
                  <a:gd name="adj" fmla="val 10000"/>
                </a:avLst>
              </a:prstGeom>
              <a:solidFill>
                <a:srgbClr val="5C92B5"/>
              </a:solidFill>
              <a:ln w="1905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 sz="2000">
                    <a:solidFill>
                      <a:srgbClr val="FFFF99"/>
                    </a:solidFill>
                  </a:defRPr>
                </a:pPr>
              </a:p>
            </p:txBody>
          </p:sp>
          <p:sp>
            <p:nvSpPr>
              <p:cNvPr id="481" name="Shape 481"/>
              <p:cNvSpPr/>
              <p:nvPr/>
            </p:nvSpPr>
            <p:spPr>
              <a:xfrm>
                <a:off x="39358" y="187642"/>
                <a:ext cx="2159659" cy="967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b="1" sz="2000">
                    <a:solidFill>
                      <a:srgbClr val="FFFF99"/>
                    </a:solidFill>
                  </a:rPr>
                  <a:t>Email Us:</a:t>
                </a:r>
                <a:endParaRPr sz="2115">
                  <a:solidFill>
                    <a:srgbClr val="FFFFFF"/>
                  </a:solidFill>
                </a:endParaRPr>
              </a:p>
              <a:p>
                <a:pPr lvl="0" algn="ctr"/>
                <a:r>
                  <a:rPr b="1" sz="2000">
                    <a:solidFill>
                      <a:srgbClr val="FFFF99"/>
                    </a:solidFill>
                  </a:rPr>
                  <a:t>smallbusiness@hq.doe.gov</a:t>
                </a:r>
              </a:p>
            </p:txBody>
          </p:sp>
        </p:grpSp>
        <p:grpSp>
          <p:nvGrpSpPr>
            <p:cNvPr id="485" name="Group 485"/>
            <p:cNvGrpSpPr/>
            <p:nvPr/>
          </p:nvGrpSpPr>
          <p:grpSpPr>
            <a:xfrm>
              <a:off x="4924425" y="104457"/>
              <a:ext cx="2238376" cy="1343026"/>
              <a:chOff x="0" y="0"/>
              <a:chExt cx="2238375" cy="1343025"/>
            </a:xfrm>
          </p:grpSpPr>
          <p:sp>
            <p:nvSpPr>
              <p:cNvPr id="483" name="Shape 483"/>
              <p:cNvSpPr/>
              <p:nvPr/>
            </p:nvSpPr>
            <p:spPr>
              <a:xfrm>
                <a:off x="0" y="0"/>
                <a:ext cx="2238375" cy="1343025"/>
              </a:xfrm>
              <a:prstGeom prst="roundRect">
                <a:avLst>
                  <a:gd name="adj" fmla="val 10000"/>
                </a:avLst>
              </a:prstGeom>
              <a:solidFill>
                <a:srgbClr val="5C92B5"/>
              </a:solidFill>
              <a:ln w="1905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 sz="2000">
                    <a:solidFill>
                      <a:srgbClr val="FFFF99"/>
                    </a:solidFill>
                  </a:defRPr>
                </a:pPr>
              </a:p>
            </p:txBody>
          </p:sp>
          <p:sp>
            <p:nvSpPr>
              <p:cNvPr id="484" name="Shape 484"/>
              <p:cNvSpPr/>
              <p:nvPr/>
            </p:nvSpPr>
            <p:spPr>
              <a:xfrm>
                <a:off x="39358" y="333692"/>
                <a:ext cx="2159659" cy="675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b="1" sz="2000">
                    <a:solidFill>
                      <a:srgbClr val="FFFF99"/>
                    </a:solidFill>
                  </a:rPr>
                  <a:t>Call Us:</a:t>
                </a:r>
                <a:endParaRPr sz="2115">
                  <a:solidFill>
                    <a:srgbClr val="FFFFFF"/>
                  </a:solidFill>
                </a:endParaRPr>
              </a:p>
              <a:p>
                <a:pPr lvl="0" algn="ctr"/>
                <a:r>
                  <a:rPr b="1" sz="2000">
                    <a:solidFill>
                      <a:srgbClr val="FFFF99"/>
                    </a:solidFill>
                  </a:rPr>
                  <a:t>(202) 586-7377</a:t>
                </a:r>
              </a:p>
            </p:txBody>
          </p:sp>
        </p:grpSp>
      </p:grpSp>
      <p:sp>
        <p:nvSpPr>
          <p:cNvPr id="487" name="Shape 487"/>
          <p:cNvSpPr/>
          <p:nvPr/>
        </p:nvSpPr>
        <p:spPr>
          <a:xfrm>
            <a:off x="152400" y="6400800"/>
            <a:ext cx="243543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18|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body" idx="1"/>
          </p:nvPr>
        </p:nvSpPr>
        <p:spPr>
          <a:xfrm>
            <a:off x="289251" y="1295400"/>
            <a:ext cx="8321348" cy="495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05740" indent="-2057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◻"/>
              <a:defRPr sz="1800"/>
            </a:pPr>
            <a:r>
              <a:rPr b="1"/>
              <a:t>Energy Security</a:t>
            </a:r>
            <a:r>
              <a:t> – Protection of high risk, high payoff RD&amp;D of cleaner</a:t>
            </a:r>
          </a:p>
          <a:p>
            <a:pPr lvl="0" marL="320040" indent="-320040">
              <a:spcBef>
                <a:spcPts val="700"/>
              </a:spcBef>
              <a:buSzTx/>
              <a:buNone/>
              <a:defRPr sz="1800"/>
            </a:pPr>
            <a:r>
              <a:t>	more affordable and reliable alternate energy sources, e.g. Advanced</a:t>
            </a:r>
          </a:p>
          <a:p>
            <a:pPr lvl="0" marL="320040" indent="-320040">
              <a:spcBef>
                <a:spcPts val="700"/>
              </a:spcBef>
              <a:buSzTx/>
              <a:buNone/>
              <a:defRPr sz="1800"/>
            </a:pPr>
            <a:r>
              <a:t>	Research Projects Agency-Energy </a:t>
            </a:r>
          </a:p>
          <a:p>
            <a:pPr lvl="0" marL="205740" indent="-2057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◻"/>
              <a:defRPr sz="1800"/>
            </a:pPr>
            <a:r>
              <a:rPr b="1"/>
              <a:t>Nuclear Security</a:t>
            </a:r>
            <a:r>
              <a:t> – National Nuclear Security Administration guards:</a:t>
            </a:r>
          </a:p>
          <a:p>
            <a:pPr lvl="1" marL="555673" indent="-189913">
              <a:buClr>
                <a:srgbClr val="94B6D2"/>
              </a:buClr>
              <a:buSzPct val="70000"/>
              <a:buFont typeface="Wingdings 2"/>
              <a:buChar char=""/>
              <a:defRPr sz="1800"/>
            </a:pPr>
            <a:r>
              <a:rPr b="1"/>
              <a:t>Military applications of nuclear energy</a:t>
            </a:r>
            <a:endParaRPr sz="2600">
              <a:solidFill>
                <a:srgbClr val="438086"/>
              </a:solidFill>
            </a:endParaRPr>
          </a:p>
          <a:p>
            <a:pPr lvl="1" marL="555673" indent="-189913">
              <a:buClr>
                <a:srgbClr val="94B6D2"/>
              </a:buClr>
              <a:buSzPct val="70000"/>
              <a:buFont typeface="Wingdings 2"/>
              <a:buChar char=""/>
              <a:defRPr sz="1800"/>
            </a:pPr>
            <a:r>
              <a:rPr b="1"/>
              <a:t>Military nuclear propulsion plants (i.e. nuclear submarines)</a:t>
            </a:r>
            <a:endParaRPr sz="2600">
              <a:solidFill>
                <a:srgbClr val="438086"/>
              </a:solidFill>
            </a:endParaRPr>
          </a:p>
          <a:p>
            <a:pPr lvl="1" marL="555673" indent="-189913">
              <a:buClr>
                <a:srgbClr val="94B6D2"/>
              </a:buClr>
              <a:buSzPct val="70000"/>
              <a:buFont typeface="Wingdings 2"/>
              <a:buChar char=""/>
              <a:defRPr sz="1800"/>
            </a:pPr>
            <a:r>
              <a:rPr b="1"/>
              <a:t>Nuclear Nonproliferation – Detect, secure, and dispose of</a:t>
            </a:r>
            <a:endParaRPr sz="2600">
              <a:solidFill>
                <a:srgbClr val="438086"/>
              </a:solidFill>
            </a:endParaRPr>
          </a:p>
          <a:p>
            <a:pPr lvl="1" marL="274320" indent="91440">
              <a:buSzTx/>
              <a:buNone/>
              <a:defRPr sz="1800"/>
            </a:pPr>
            <a:r>
              <a:rPr b="1"/>
              <a:t>	vulnerable nuclear weapons</a:t>
            </a:r>
            <a:endParaRPr sz="2600">
              <a:solidFill>
                <a:srgbClr val="438086"/>
              </a:solidFill>
            </a:endParaRPr>
          </a:p>
          <a:p>
            <a:pPr lvl="1" marL="555673" indent="-189913">
              <a:buClr>
                <a:srgbClr val="94B6D2"/>
              </a:buClr>
              <a:buSzPct val="70000"/>
              <a:buFont typeface="Wingdings 2"/>
              <a:buChar char=""/>
              <a:defRPr sz="1800"/>
            </a:pPr>
            <a:r>
              <a:rPr b="1"/>
              <a:t>Conversion of high grade to low grade Uranium</a:t>
            </a:r>
            <a:endParaRPr sz="2600">
              <a:solidFill>
                <a:srgbClr val="438086"/>
              </a:solidFill>
            </a:endParaRPr>
          </a:p>
          <a:p>
            <a:pPr lvl="1" marL="555673" indent="-189913">
              <a:buClr>
                <a:srgbClr val="94B6D2"/>
              </a:buClr>
              <a:buSzPct val="70000"/>
              <a:buFont typeface="Wingdings 2"/>
              <a:buChar char=""/>
              <a:defRPr sz="1800"/>
            </a:pPr>
            <a:r>
              <a:rPr b="1"/>
              <a:t>Computational analysis of nuclear warheads</a:t>
            </a:r>
            <a:endParaRPr sz="2600">
              <a:solidFill>
                <a:srgbClr val="438086"/>
              </a:solidFill>
            </a:endParaRPr>
          </a:p>
          <a:p>
            <a:pPr lvl="0" marL="205740" indent="-2057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◻"/>
              <a:defRPr sz="1800"/>
            </a:pPr>
            <a:r>
              <a:rPr b="1"/>
              <a:t>Environmental Responsibility</a:t>
            </a:r>
            <a:r>
              <a:t> – Stop or reverse environmental </a:t>
            </a:r>
          </a:p>
          <a:p>
            <a:pPr lvl="0" marL="320040" indent="-320040">
              <a:spcBef>
                <a:spcPts val="700"/>
              </a:spcBef>
              <a:buSzTx/>
              <a:buNone/>
              <a:defRPr sz="1800"/>
            </a:pPr>
            <a:r>
              <a:t>	damage caused by our legacy of nuclear warhead production</a:t>
            </a:r>
          </a:p>
          <a:p>
            <a:pPr lvl="0" marL="205740" indent="-2057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◻"/>
              <a:defRPr sz="1800"/>
            </a:pPr>
            <a:r>
              <a:rPr b="1"/>
              <a:t>Enhance Efforts in Scientific Discovery and Innovation </a:t>
            </a:r>
            <a:r>
              <a:t>– The Office of</a:t>
            </a:r>
          </a:p>
          <a:p>
            <a:pPr lvl="1" marL="320040" indent="-27940">
              <a:spcBef>
                <a:spcPts val="700"/>
              </a:spcBef>
              <a:buSzTx/>
              <a:buNone/>
              <a:defRPr sz="1800"/>
            </a:pPr>
            <a:r>
              <a:rPr sz="1600"/>
              <a:t>Science is the largest single supporter of research in the physical sciences</a:t>
            </a:r>
          </a:p>
        </p:txBody>
      </p:sp>
      <p:sp>
        <p:nvSpPr>
          <p:cNvPr id="384" name="Shape 384"/>
          <p:cNvSpPr/>
          <p:nvPr>
            <p:ph type="title"/>
          </p:nvPr>
        </p:nvSpPr>
        <p:spPr>
          <a:xfrm>
            <a:off x="304800" y="533400"/>
            <a:ext cx="82296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DOE’s Mission</a:t>
            </a:r>
          </a:p>
        </p:txBody>
      </p:sp>
      <p:pic>
        <p:nvPicPr>
          <p:cNvPr id="385" name="image4.jpg" descr="30905267"/>
          <p:cNvPicPr/>
          <p:nvPr/>
        </p:nvPicPr>
        <p:blipFill>
          <a:blip r:embed="rId2">
            <a:extLst/>
          </a:blip>
          <a:srcRect l="0" t="0" r="16340" b="0"/>
          <a:stretch>
            <a:fillRect/>
          </a:stretch>
        </p:blipFill>
        <p:spPr>
          <a:xfrm>
            <a:off x="6584949" y="3743528"/>
            <a:ext cx="2178052" cy="174287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386" name="image5.jpg" descr="scientist_2110075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7097" y="1459714"/>
            <a:ext cx="1422761" cy="21256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87" name="Shape 387"/>
          <p:cNvSpPr/>
          <p:nvPr/>
        </p:nvSpPr>
        <p:spPr>
          <a:xfrm>
            <a:off x="152399" y="6400800"/>
            <a:ext cx="187039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2|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image6.png" descr="Screen shot 2011-02-21 at 6.57.4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675" y="1295400"/>
            <a:ext cx="8857925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hape 390"/>
          <p:cNvSpPr/>
          <p:nvPr>
            <p:ph type="title"/>
          </p:nvPr>
        </p:nvSpPr>
        <p:spPr>
          <a:xfrm>
            <a:off x="265667" y="685800"/>
            <a:ext cx="8229601" cy="685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50391">
              <a:defRPr sz="279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90">
                <a:solidFill>
                  <a:srgbClr val="424456"/>
                </a:solidFill>
              </a:rPr>
              <a:t>Site and Facility Management Contractors (FMCs)</a:t>
            </a:r>
          </a:p>
        </p:txBody>
      </p:sp>
      <p:sp>
        <p:nvSpPr>
          <p:cNvPr id="391" name="Shape 391"/>
          <p:cNvSpPr/>
          <p:nvPr/>
        </p:nvSpPr>
        <p:spPr>
          <a:xfrm>
            <a:off x="152399" y="6400800"/>
            <a:ext cx="187039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3|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type="title"/>
          </p:nvPr>
        </p:nvSpPr>
        <p:spPr>
          <a:xfrm>
            <a:off x="265667" y="685800"/>
            <a:ext cx="8229601" cy="685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905255">
              <a:defRPr sz="297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970">
                <a:solidFill>
                  <a:srgbClr val="424456"/>
                </a:solidFill>
              </a:rPr>
              <a:t>DOE/NNSA Site Facility Management Contracts</a:t>
            </a:r>
          </a:p>
        </p:txBody>
      </p:sp>
      <p:sp>
        <p:nvSpPr>
          <p:cNvPr id="394" name="Shape 394"/>
          <p:cNvSpPr/>
          <p:nvPr/>
        </p:nvSpPr>
        <p:spPr>
          <a:xfrm>
            <a:off x="152399" y="6400800"/>
            <a:ext cx="187039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4|</a:t>
            </a:r>
          </a:p>
        </p:txBody>
      </p:sp>
      <p:pic>
        <p:nvPicPr>
          <p:cNvPr id="395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0"/>
            <a:ext cx="8869681" cy="4374070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152400" y="5961050"/>
            <a:ext cx="777484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300">
                <a:solidFill>
                  <a:srgbClr val="42445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424456"/>
                </a:solidFill>
              </a:rPr>
              <a:t>http://energy.gov/management/downloads/doe-nnsa-site-facility-management-contracts-june-2016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type="title"/>
          </p:nvPr>
        </p:nvSpPr>
        <p:spPr>
          <a:xfrm>
            <a:off x="265667" y="685800"/>
            <a:ext cx="8229601" cy="685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905255">
              <a:defRPr sz="297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970">
                <a:solidFill>
                  <a:srgbClr val="424456"/>
                </a:solidFill>
              </a:rPr>
              <a:t>DOE/NNSA Site Facility Management Contracts</a:t>
            </a:r>
          </a:p>
        </p:txBody>
      </p:sp>
      <p:sp>
        <p:nvSpPr>
          <p:cNvPr id="399" name="Shape 399"/>
          <p:cNvSpPr/>
          <p:nvPr/>
        </p:nvSpPr>
        <p:spPr>
          <a:xfrm>
            <a:off x="152399" y="6400800"/>
            <a:ext cx="187039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5|</a:t>
            </a:r>
          </a:p>
        </p:txBody>
      </p:sp>
      <p:pic>
        <p:nvPicPr>
          <p:cNvPr id="400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01" y="1447800"/>
            <a:ext cx="8869682" cy="4525460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152400" y="5961050"/>
            <a:ext cx="777484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300">
                <a:solidFill>
                  <a:srgbClr val="42445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424456"/>
                </a:solidFill>
              </a:rPr>
              <a:t>http://energy.gov/management/downloads/doe-nnsa-site-facility-management-contracts-june-2016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type="title"/>
          </p:nvPr>
        </p:nvSpPr>
        <p:spPr>
          <a:xfrm>
            <a:off x="265667" y="685800"/>
            <a:ext cx="8229601" cy="685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905255">
              <a:defRPr sz="297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970">
                <a:solidFill>
                  <a:srgbClr val="424456"/>
                </a:solidFill>
              </a:rPr>
              <a:t>DOE/NNSA Site Facility Management Contracts</a:t>
            </a:r>
          </a:p>
        </p:txBody>
      </p:sp>
      <p:sp>
        <p:nvSpPr>
          <p:cNvPr id="404" name="Shape 404"/>
          <p:cNvSpPr/>
          <p:nvPr/>
        </p:nvSpPr>
        <p:spPr>
          <a:xfrm>
            <a:off x="152399" y="6400800"/>
            <a:ext cx="187039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6|</a:t>
            </a:r>
          </a:p>
        </p:txBody>
      </p:sp>
      <p:pic>
        <p:nvPicPr>
          <p:cNvPr id="405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31" y="1600200"/>
            <a:ext cx="8869681" cy="4437351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/>
          <p:nvPr/>
        </p:nvSpPr>
        <p:spPr>
          <a:xfrm>
            <a:off x="152400" y="6037550"/>
            <a:ext cx="777484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300">
                <a:solidFill>
                  <a:srgbClr val="42445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424456"/>
                </a:solidFill>
              </a:rPr>
              <a:t>http://energy.gov/management/downloads/doe-nnsa-site-facility-management-contracts-june-2016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type="title"/>
          </p:nvPr>
        </p:nvSpPr>
        <p:spPr>
          <a:xfrm>
            <a:off x="265667" y="685800"/>
            <a:ext cx="8229601" cy="685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905255">
              <a:defRPr sz="297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970">
                <a:solidFill>
                  <a:srgbClr val="424456"/>
                </a:solidFill>
              </a:rPr>
              <a:t>DOE/NNSA Site Facility Management Contracts</a:t>
            </a:r>
          </a:p>
        </p:txBody>
      </p:sp>
      <p:sp>
        <p:nvSpPr>
          <p:cNvPr id="409" name="Shape 409"/>
          <p:cNvSpPr/>
          <p:nvPr/>
        </p:nvSpPr>
        <p:spPr>
          <a:xfrm>
            <a:off x="152399" y="6400800"/>
            <a:ext cx="187039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7|</a:t>
            </a:r>
          </a:p>
        </p:txBody>
      </p:sp>
      <p:pic>
        <p:nvPicPr>
          <p:cNvPr id="410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828800"/>
            <a:ext cx="8869681" cy="2114239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/>
        </p:nvSpPr>
        <p:spPr>
          <a:xfrm>
            <a:off x="267214" y="4038599"/>
            <a:ext cx="777484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300">
                <a:solidFill>
                  <a:srgbClr val="42445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424456"/>
                </a:solidFill>
              </a:rPr>
              <a:t>http://energy.gov/management/downloads/doe-nnsa-site-facility-management-contracts-june-2016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roup 415" descr="ꑘꑠð"/>
          <p:cNvGrpSpPr/>
          <p:nvPr/>
        </p:nvGrpSpPr>
        <p:grpSpPr>
          <a:xfrm>
            <a:off x="152400" y="1337090"/>
            <a:ext cx="8837222" cy="4835111"/>
            <a:chOff x="0" y="0"/>
            <a:chExt cx="8837221" cy="4835109"/>
          </a:xfrm>
        </p:grpSpPr>
        <p:sp>
          <p:nvSpPr>
            <p:cNvPr id="413" name="Shape 413"/>
            <p:cNvSpPr/>
            <p:nvPr/>
          </p:nvSpPr>
          <p:spPr>
            <a:xfrm>
              <a:off x="0" y="0"/>
              <a:ext cx="8837222" cy="483511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414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837222" cy="483511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416" name="Shape 416"/>
          <p:cNvSpPr/>
          <p:nvPr>
            <p:ph type="title"/>
          </p:nvPr>
        </p:nvSpPr>
        <p:spPr>
          <a:xfrm>
            <a:off x="304800" y="533400"/>
            <a:ext cx="82296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Power Administrations</a:t>
            </a:r>
          </a:p>
        </p:txBody>
      </p:sp>
      <p:sp>
        <p:nvSpPr>
          <p:cNvPr id="417" name="Shape 417"/>
          <p:cNvSpPr/>
          <p:nvPr/>
        </p:nvSpPr>
        <p:spPr>
          <a:xfrm>
            <a:off x="152399" y="6400801"/>
            <a:ext cx="187039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8|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body" idx="1"/>
          </p:nvPr>
        </p:nvSpPr>
        <p:spPr>
          <a:xfrm>
            <a:off x="95007" y="1041399"/>
            <a:ext cx="8953994" cy="530225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20048" indent="-320048" defTabSz="914422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◻"/>
              <a:defRPr sz="1800"/>
            </a:pPr>
            <a:endParaRPr sz="2200"/>
          </a:p>
          <a:p>
            <a:pPr lvl="0" marL="320048" indent="-320048" defTabSz="914422">
              <a:spcBef>
                <a:spcPts val="700"/>
              </a:spcBef>
              <a:buSzTx/>
              <a:buNone/>
              <a:defRPr sz="1800"/>
            </a:pPr>
            <a:r>
              <a:rPr b="1" sz="2200"/>
              <a:t>	Established in the early 1900s, sell excess electrical power produced at Federal water projects in order to repay the Government’s investment in the projects.</a:t>
            </a:r>
            <a:endParaRPr b="1" sz="2200"/>
          </a:p>
          <a:p>
            <a:pPr lvl="2" marL="1181129" indent="-381009" defTabSz="914422">
              <a:spcBef>
                <a:spcPts val="700"/>
              </a:spcBef>
              <a:buClr>
                <a:srgbClr val="DD8047"/>
              </a:buClr>
              <a:buSzPct val="60000"/>
              <a:buFontTx/>
              <a:buAutoNum type="arabicPeriod" startAt="1"/>
              <a:defRPr sz="1800"/>
            </a:pPr>
            <a:r>
              <a:rPr b="1" sz="2000"/>
              <a:t>Bonneville Power Administration (BPA) – Headquartered in Portland, Oregon</a:t>
            </a:r>
            <a:endParaRPr sz="2400">
              <a:solidFill>
                <a:srgbClr val="53548A"/>
              </a:solidFill>
            </a:endParaRPr>
          </a:p>
          <a:p>
            <a:pPr lvl="2" marL="1181129" indent="-381009" defTabSz="914422">
              <a:spcBef>
                <a:spcPts val="700"/>
              </a:spcBef>
              <a:buClr>
                <a:srgbClr val="DD8047"/>
              </a:buClr>
              <a:buSzPct val="60000"/>
              <a:buFontTx/>
              <a:buAutoNum type="arabicPeriod" startAt="1"/>
              <a:defRPr sz="1800"/>
            </a:pPr>
            <a:r>
              <a:rPr b="1" sz="2000"/>
              <a:t>Southeastern Power Administration (SEPA) – Headquartered in Elberton, Georgia</a:t>
            </a:r>
            <a:endParaRPr sz="2400">
              <a:solidFill>
                <a:srgbClr val="53548A"/>
              </a:solidFill>
            </a:endParaRPr>
          </a:p>
          <a:p>
            <a:pPr lvl="2" marL="1181129" indent="-381009" defTabSz="914422">
              <a:spcBef>
                <a:spcPts val="700"/>
              </a:spcBef>
              <a:buClr>
                <a:srgbClr val="DD8047"/>
              </a:buClr>
              <a:buSzPct val="60000"/>
              <a:buFontTx/>
              <a:buAutoNum type="arabicPeriod" startAt="1"/>
              <a:defRPr sz="1800"/>
            </a:pPr>
            <a:r>
              <a:rPr b="1" sz="2000"/>
              <a:t>Southwestern Power Administration (SWPA) – Headquartered in Oklahoma</a:t>
            </a:r>
            <a:endParaRPr sz="2400">
              <a:solidFill>
                <a:srgbClr val="53548A"/>
              </a:solidFill>
            </a:endParaRPr>
          </a:p>
          <a:p>
            <a:pPr lvl="2" marL="1181129" indent="-381009" defTabSz="914422">
              <a:spcBef>
                <a:spcPts val="700"/>
              </a:spcBef>
              <a:buClr>
                <a:srgbClr val="DD8047"/>
              </a:buClr>
              <a:buSzPct val="60000"/>
              <a:buFontTx/>
              <a:buAutoNum type="arabicPeriod" startAt="1"/>
              <a:defRPr sz="1800"/>
            </a:pPr>
            <a:r>
              <a:rPr b="1" sz="2000"/>
              <a:t>Western Area Power Administration (WAPA) – Headquartered in Colorado – services a 15 state region of central and western U.S.</a:t>
            </a:r>
          </a:p>
        </p:txBody>
      </p:sp>
      <p:sp>
        <p:nvSpPr>
          <p:cNvPr id="420" name="Shape 420"/>
          <p:cNvSpPr/>
          <p:nvPr>
            <p:ph type="title"/>
          </p:nvPr>
        </p:nvSpPr>
        <p:spPr>
          <a:xfrm>
            <a:off x="304800" y="533400"/>
            <a:ext cx="82296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424456"/>
                </a:solidFill>
              </a:rPr>
              <a:t>Power Administrations</a:t>
            </a:r>
          </a:p>
        </p:txBody>
      </p:sp>
      <p:sp>
        <p:nvSpPr>
          <p:cNvPr id="421" name="Shape 421"/>
          <p:cNvSpPr/>
          <p:nvPr/>
        </p:nvSpPr>
        <p:spPr>
          <a:xfrm>
            <a:off x="152399" y="6400801"/>
            <a:ext cx="187039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002060"/>
                </a:solidFill>
              </a:rPr>
              <a:t>9|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430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30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53548A"/>
          </a:solidFill>
          <a:prstDash val="solid"/>
          <a:bevel/>
        </a:ln>
        <a:effectLst>
          <a:outerShdw sx="100000" sy="100000" kx="0" ky="0" algn="b" rotWithShape="0" blurRad="50800" dist="430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rgbClr val="53548A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430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430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53548A"/>
          </a:solidFill>
          <a:prstDash val="solid"/>
          <a:bevel/>
        </a:ln>
        <a:effectLst>
          <a:outerShdw sx="100000" sy="100000" kx="0" ky="0" algn="b" rotWithShape="0" blurRad="50800" dist="430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rgbClr val="53548A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