
<file path=[Content_Types].xml><?xml version="1.0" encoding="utf-8"?>
<Types xmlns="http://schemas.openxmlformats.org/package/2006/content-types">
  <Default Extension="xml" ContentType="application/xml"/>
  <Default Extension="rels" ContentType="application/vnd.openxmlformats-package.relationships+xml"/>
  <Default Extension="jpeg" ContentType="image/jpg"/>
  <Default Extension="png" ContentType="image/png"/>
  <Default Extension="bmp" ContentType="image/bmp"/>
  <Default Extension="gif" ContentType="image/gif"/>
  <Default Extension="tif" ContentType="image/tif"/>
  <Default Extension="pdf" ContentType="application/pdf"/>
  <Default Extension="mov" ContentType="application/movie"/>
  <Default Extension="vml" ContentType="application/vnd.openxmlformats-officedocument.vmlDrawing"/>
  <Default Extension="xlsx" ContentType="application/vnd.openxmlformats-officedocument.spreadsheetml.sheet"/>
  <Override PartName="/docProps/core.xml" ContentType="application/vnd.openxmlformats-package.core-properties+xml"/>
  <Override PartName="/docProps/app.xml" ContentType="application/vnd.openxmlformats-officedocument.extended-properties+xml"/>
  <Override PartName="/ppt/presentation.xml" ContentType="application/vnd.openxmlformats-officedocument.presentationml.presentation.main+xml"/>
  <Override PartName="/ppt/presProps.xml" ContentType="application/vnd.openxmlformats-officedocument.presentationml.presProps+xml"/>
  <Override PartName="/ppt/viewProps.xml" ContentType="application/vnd.openxmlformats-officedocument.presentationml.viewProps+xml"/>
  <Override PartName="/ppt/commentAuthors.xml" ContentType="application/vnd.openxmlformats-officedocument.presentationml.commentAuthors+xml"/>
  <Override PartName="/ppt/tableStyles.xml" ContentType="application/vnd.openxmlformats-officedocument.presentationml.tableStyles+xml"/>
  <Override PartName="/ppt/slideMasters/slideMaster1.xml" ContentType="application/vnd.openxmlformats-officedocument.presentationml.slideMaster+xml"/>
  <Override PartName="/ppt/theme/theme1.xml" ContentType="application/vnd.openxmlformats-officedocument.theme+xml"/>
  <Override PartName="/ppt/notesMasters/notesMaster1.xml" ContentType="application/vnd.openxmlformats-officedocument.presentationml.notes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media/image1.jpeg" ContentType="image/jpeg"/>
  <Override PartName="/ppt/notesSlides/notesSlide6.xml" ContentType="application/vnd.openxmlformats-officedocument.presentationml.notesSlide+xml"/>
  <Override PartName="/ppt/media/image2.jpeg" ContentType="image/jpeg"/>
  <Override PartName="/ppt/media/image3.jpeg" ContentType="image/jpeg"/>
</Types>
</file>

<file path=_rels/.rels><?xml version="1.0" encoding="UTF-8" standalone="yes"?><Relationships xmlns="http://schemas.openxmlformats.org/package/2006/relationships"><Relationship Id="rId1" Type="http://schemas.openxmlformats.org/package/2006/relationships/metadata/core-properties" Target="docProps/core.xml"/><Relationship Id="rId2" Type="http://schemas.openxmlformats.org/officeDocument/2006/relationships/extended-properties" Target="docProps/app.xml"/><Relationship Id="rId3"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5"/>
  </p:sldMasterIdLst>
  <p:notesMasterIdLst>
    <p:notesMasterId r:id="rId7"/>
  </p:notesMasterIdLst>
  <p:sldIdLst>
    <p:sldId id="256" r:id="rId8"/>
    <p:sldId id="257" r:id="rId9"/>
    <p:sldId id="258" r:id="rId10"/>
    <p:sldId id="259" r:id="rId11"/>
    <p:sldId id="260" r:id="rId12"/>
    <p:sldId id="261" r:id="rId13"/>
    <p:sldId id="262" r:id="rId14"/>
    <p:sldId id="263" r:id="rId15"/>
    <p:sldId id="264" r:id="rId16"/>
    <p:sldId id="265" r:id="rId17"/>
    <p:sldId id="266" r:id="rId18"/>
    <p:sldId id="267" r:id="rId19"/>
    <p:sldId id="268" r:id="rId20"/>
    <p:sldId id="269" r:id="rId21"/>
  </p:sldIdLst>
  <p:sldSz cx="9144000" cy="6858000"/>
  <p:notesSz cx="6858000" cy="9144000"/>
  <p:defaultTextStyle>
    <a:lvl1pPr>
      <a:defRPr>
        <a:solidFill>
          <a:srgbClr val="3F3F3F"/>
        </a:solidFill>
        <a:latin typeface="Calibri"/>
        <a:ea typeface="Calibri"/>
        <a:cs typeface="Calibri"/>
        <a:sym typeface="Calibri"/>
      </a:defRPr>
    </a:lvl1pPr>
    <a:lvl2pPr indent="457200">
      <a:defRPr>
        <a:solidFill>
          <a:srgbClr val="3F3F3F"/>
        </a:solidFill>
        <a:latin typeface="Calibri"/>
        <a:ea typeface="Calibri"/>
        <a:cs typeface="Calibri"/>
        <a:sym typeface="Calibri"/>
      </a:defRPr>
    </a:lvl2pPr>
    <a:lvl3pPr indent="914400">
      <a:defRPr>
        <a:solidFill>
          <a:srgbClr val="3F3F3F"/>
        </a:solidFill>
        <a:latin typeface="Calibri"/>
        <a:ea typeface="Calibri"/>
        <a:cs typeface="Calibri"/>
        <a:sym typeface="Calibri"/>
      </a:defRPr>
    </a:lvl3pPr>
    <a:lvl4pPr indent="1371600">
      <a:defRPr>
        <a:solidFill>
          <a:srgbClr val="3F3F3F"/>
        </a:solidFill>
        <a:latin typeface="Calibri"/>
        <a:ea typeface="Calibri"/>
        <a:cs typeface="Calibri"/>
        <a:sym typeface="Calibri"/>
      </a:defRPr>
    </a:lvl4pPr>
    <a:lvl5pPr indent="1828800">
      <a:defRPr>
        <a:solidFill>
          <a:srgbClr val="3F3F3F"/>
        </a:solidFill>
        <a:latin typeface="Calibri"/>
        <a:ea typeface="Calibri"/>
        <a:cs typeface="Calibri"/>
        <a:sym typeface="Calibri"/>
      </a:defRPr>
    </a:lvl5pPr>
    <a:lvl6pPr indent="2286000">
      <a:defRPr>
        <a:solidFill>
          <a:srgbClr val="3F3F3F"/>
        </a:solidFill>
        <a:latin typeface="Calibri"/>
        <a:ea typeface="Calibri"/>
        <a:cs typeface="Calibri"/>
        <a:sym typeface="Calibri"/>
      </a:defRPr>
    </a:lvl6pPr>
    <a:lvl7pPr indent="2743200">
      <a:defRPr>
        <a:solidFill>
          <a:srgbClr val="3F3F3F"/>
        </a:solidFill>
        <a:latin typeface="Calibri"/>
        <a:ea typeface="Calibri"/>
        <a:cs typeface="Calibri"/>
        <a:sym typeface="Calibri"/>
      </a:defRPr>
    </a:lvl7pPr>
    <a:lvl8pPr indent="3200400">
      <a:defRPr>
        <a:solidFill>
          <a:srgbClr val="3F3F3F"/>
        </a:solidFill>
        <a:latin typeface="Calibri"/>
        <a:ea typeface="Calibri"/>
        <a:cs typeface="Calibri"/>
        <a:sym typeface="Calibri"/>
      </a:defRPr>
    </a:lvl8pPr>
    <a:lvl9pPr indent="3657600">
      <a:defRPr>
        <a:solidFill>
          <a:srgbClr val="3F3F3F"/>
        </a:solidFill>
        <a:latin typeface="Calibri"/>
        <a:ea typeface="Calibri"/>
        <a:cs typeface="Calibri"/>
        <a:sym typeface="Calibri"/>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file>

<file path=ppt/presProps.xml><?xml version="1.0" encoding="utf-8"?>
<p:presentationPr xmlns:a="http://schemas.openxmlformats.org/drawingml/2006/main" xmlns:r="http://schemas.openxmlformats.org/officeDocument/2006/relationships" xmlns:p="http://schemas.openxmlformats.org/presentationml/2006/main">
  <p:showPr loop="0"/>
</p:presentationPr>
</file>

<file path=ppt/tableStyles.xml><?xml version="1.0" encoding="utf-8"?>
<a:tblStyleLst xmlns:a="http://schemas.openxmlformats.org/drawingml/2006/main" xmlns:r="http://schemas.openxmlformats.org/officeDocument/2006/relationships" def="{5940675A-B579-460E-94D1-54222C63F5DA}">
  <a:tblStyle styleId="{4C3C2611-4C71-4FC5-86AE-919BDF0F9419}" styleName="">
    <a:tblBg/>
    <a:wholeTbl>
      <a:tcTxStyle b="on" i="on">
        <a:font>
          <a:latin typeface="Calibri"/>
          <a:ea typeface="Calibri"/>
          <a:cs typeface="Calibri"/>
        </a:font>
        <a:srgbClr val="3F3F3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CFD7E7"/>
          </a:solidFill>
        </a:fill>
      </a:tcStyle>
    </a:wholeTbl>
    <a:band2H>
      <a:tcTxStyle b="def" i="def"/>
      <a:tcStyle>
        <a:tcBdr/>
        <a:fill>
          <a:solidFill>
            <a:srgbClr val="E8ECF4"/>
          </a:solidFill>
        </a:fill>
      </a:tcStyle>
    </a:band2H>
    <a:firstCol>
      <a:tcTxStyle b="on" i="on">
        <a:font>
          <a:latin typeface="Calibri"/>
          <a:ea typeface="Calibri"/>
          <a:cs typeface="Calibri"/>
        </a:font>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4F81BD"/>
          </a:solidFill>
        </a:fill>
      </a:tcStyle>
    </a:firstCol>
    <a:lastRow>
      <a:tcTxStyle b="on" i="on">
        <a:font>
          <a:latin typeface="Calibri"/>
          <a:ea typeface="Calibri"/>
          <a:cs typeface="Calibri"/>
        </a:font>
        <a:srgbClr val="FFFFFF"/>
      </a:tcTxStyle>
      <a:tcStyle>
        <a:tcBdr>
          <a:left>
            <a:ln w="12700" cap="flat">
              <a:solidFill>
                <a:srgbClr val="FFFFFF"/>
              </a:solidFill>
              <a:prstDash val="solid"/>
              <a:bevel/>
            </a:ln>
          </a:left>
          <a:right>
            <a:ln w="12700" cap="flat">
              <a:solidFill>
                <a:srgbClr val="FFFFFF"/>
              </a:solidFill>
              <a:prstDash val="solid"/>
              <a:bevel/>
            </a:ln>
          </a:right>
          <a:top>
            <a:ln w="381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4F81BD"/>
          </a:solidFill>
        </a:fill>
      </a:tcStyle>
    </a:lastRow>
    <a:firstRow>
      <a:tcTxStyle b="on" i="on">
        <a:font>
          <a:latin typeface="Calibri"/>
          <a:ea typeface="Calibri"/>
          <a:cs typeface="Calibri"/>
        </a:font>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381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4F81BD"/>
          </a:solidFill>
        </a:fill>
      </a:tcStyle>
    </a:firstRow>
  </a:tblStyle>
  <a:tblStyle styleId="{C7B018BB-80A7-4F77-B60F-C8B233D01FF8}" styleName="">
    <a:tblBg/>
    <a:wholeTbl>
      <a:tcTxStyle b="on" i="on">
        <a:font>
          <a:latin typeface="Calibri"/>
          <a:ea typeface="Calibri"/>
          <a:cs typeface="Calibri"/>
        </a:font>
        <a:srgbClr val="3F3F3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DEE7D0"/>
          </a:solidFill>
        </a:fill>
      </a:tcStyle>
    </a:wholeTbl>
    <a:band2H>
      <a:tcTxStyle b="def" i="def"/>
      <a:tcStyle>
        <a:tcBdr/>
        <a:fill>
          <a:solidFill>
            <a:srgbClr val="EFF3E9"/>
          </a:solidFill>
        </a:fill>
      </a:tcStyle>
    </a:band2H>
    <a:firstCol>
      <a:tcTxStyle b="on" i="on">
        <a:font>
          <a:latin typeface="Calibri"/>
          <a:ea typeface="Calibri"/>
          <a:cs typeface="Calibri"/>
        </a:font>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9BBB59"/>
          </a:solidFill>
        </a:fill>
      </a:tcStyle>
    </a:firstCol>
    <a:lastRow>
      <a:tcTxStyle b="on" i="on">
        <a:font>
          <a:latin typeface="Calibri"/>
          <a:ea typeface="Calibri"/>
          <a:cs typeface="Calibri"/>
        </a:font>
        <a:srgbClr val="FFFFFF"/>
      </a:tcTxStyle>
      <a:tcStyle>
        <a:tcBdr>
          <a:left>
            <a:ln w="12700" cap="flat">
              <a:solidFill>
                <a:srgbClr val="FFFFFF"/>
              </a:solidFill>
              <a:prstDash val="solid"/>
              <a:bevel/>
            </a:ln>
          </a:left>
          <a:right>
            <a:ln w="12700" cap="flat">
              <a:solidFill>
                <a:srgbClr val="FFFFFF"/>
              </a:solidFill>
              <a:prstDash val="solid"/>
              <a:bevel/>
            </a:ln>
          </a:right>
          <a:top>
            <a:ln w="381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9BBB59"/>
          </a:solidFill>
        </a:fill>
      </a:tcStyle>
    </a:lastRow>
    <a:firstRow>
      <a:tcTxStyle b="on" i="on">
        <a:font>
          <a:latin typeface="Calibri"/>
          <a:ea typeface="Calibri"/>
          <a:cs typeface="Calibri"/>
        </a:font>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381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9BBB59"/>
          </a:solidFill>
        </a:fill>
      </a:tcStyle>
    </a:firstRow>
  </a:tblStyle>
  <a:tblStyle styleId="{EEE7283C-3CF3-47DC-8721-378D4A62B228}" styleName="">
    <a:tblBg/>
    <a:wholeTbl>
      <a:tcTxStyle b="on" i="on">
        <a:font>
          <a:latin typeface="Calibri"/>
          <a:ea typeface="Calibri"/>
          <a:cs typeface="Calibri"/>
        </a:font>
        <a:srgbClr val="3F3F3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FCDCCE"/>
          </a:solidFill>
        </a:fill>
      </a:tcStyle>
    </a:wholeTbl>
    <a:band2H>
      <a:tcTxStyle b="def" i="def"/>
      <a:tcStyle>
        <a:tcBdr/>
        <a:fill>
          <a:solidFill>
            <a:srgbClr val="FDEEE8"/>
          </a:solidFill>
        </a:fill>
      </a:tcStyle>
    </a:band2H>
    <a:firstCol>
      <a:tcTxStyle b="on" i="on">
        <a:font>
          <a:latin typeface="Calibri"/>
          <a:ea typeface="Calibri"/>
          <a:cs typeface="Calibri"/>
        </a:font>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F79646"/>
          </a:solidFill>
        </a:fill>
      </a:tcStyle>
    </a:firstCol>
    <a:lastRow>
      <a:tcTxStyle b="on" i="on">
        <a:font>
          <a:latin typeface="Calibri"/>
          <a:ea typeface="Calibri"/>
          <a:cs typeface="Calibri"/>
        </a:font>
        <a:srgbClr val="FFFFFF"/>
      </a:tcTxStyle>
      <a:tcStyle>
        <a:tcBdr>
          <a:left>
            <a:ln w="12700" cap="flat">
              <a:solidFill>
                <a:srgbClr val="FFFFFF"/>
              </a:solidFill>
              <a:prstDash val="solid"/>
              <a:bevel/>
            </a:ln>
          </a:left>
          <a:right>
            <a:ln w="12700" cap="flat">
              <a:solidFill>
                <a:srgbClr val="FFFFFF"/>
              </a:solidFill>
              <a:prstDash val="solid"/>
              <a:bevel/>
            </a:ln>
          </a:right>
          <a:top>
            <a:ln w="381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F79646"/>
          </a:solidFill>
        </a:fill>
      </a:tcStyle>
    </a:lastRow>
    <a:firstRow>
      <a:tcTxStyle b="on" i="on">
        <a:font>
          <a:latin typeface="Calibri"/>
          <a:ea typeface="Calibri"/>
          <a:cs typeface="Calibri"/>
        </a:font>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381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F79646"/>
          </a:solidFill>
        </a:fill>
      </a:tcStyle>
    </a:firstRow>
  </a:tblStyle>
  <a:tblStyle styleId="{CF821DB8-F4EB-4A41-A1BA-3FCAFE7338EE}" styleName="">
    <a:tblBg/>
    <a:wholeTbl>
      <a:tcTxStyle b="on" i="on">
        <a:font>
          <a:latin typeface="Calibri"/>
          <a:ea typeface="Calibri"/>
          <a:cs typeface="Calibri"/>
        </a:font>
        <a:srgbClr val="3F3F3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E8E8E8"/>
          </a:solidFill>
        </a:fill>
      </a:tcStyle>
    </a:wholeTbl>
    <a:band2H>
      <a:tcTxStyle b="def" i="def"/>
      <a:tcStyle>
        <a:tcBdr/>
        <a:fill>
          <a:solidFill>
            <a:srgbClr val="FFFFFF"/>
          </a:solidFill>
        </a:fill>
      </a:tcStyle>
    </a:band2H>
    <a:firstCol>
      <a:tcTxStyle b="on" i="on">
        <a:font>
          <a:latin typeface="Calibri"/>
          <a:ea typeface="Calibri"/>
          <a:cs typeface="Calibri"/>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4F81BD"/>
          </a:solidFill>
        </a:fill>
      </a:tcStyle>
    </a:firstCol>
    <a:lastRow>
      <a:tcTxStyle b="on" i="on">
        <a:font>
          <a:latin typeface="Calibri"/>
          <a:ea typeface="Calibri"/>
          <a:cs typeface="Calibri"/>
        </a:font>
        <a:srgbClr val="3F3F3F"/>
      </a:tcTxStyle>
      <a:tcStyle>
        <a:tcBdr>
          <a:left>
            <a:ln w="12700" cap="flat">
              <a:noFill/>
              <a:miter lim="400000"/>
            </a:ln>
          </a:left>
          <a:right>
            <a:ln w="12700" cap="flat">
              <a:noFill/>
              <a:miter lim="400000"/>
            </a:ln>
          </a:right>
          <a:top>
            <a:ln w="50800" cap="flat">
              <a:solidFill>
                <a:srgbClr val="3F3F3F"/>
              </a:solidFill>
              <a:prstDash val="solid"/>
              <a:bevel/>
            </a:ln>
          </a:top>
          <a:bottom>
            <a:ln w="25400" cap="flat">
              <a:solidFill>
                <a:srgbClr val="3F3F3F"/>
              </a:solidFill>
              <a:prstDash val="solid"/>
              <a:bevel/>
            </a:ln>
          </a:bottom>
          <a:insideH>
            <a:ln w="12700" cap="flat">
              <a:noFill/>
              <a:miter lim="400000"/>
            </a:ln>
          </a:insideH>
          <a:insideV>
            <a:ln w="12700" cap="flat">
              <a:noFill/>
              <a:miter lim="400000"/>
            </a:ln>
          </a:insideV>
        </a:tcBdr>
        <a:fill>
          <a:solidFill>
            <a:srgbClr val="FFFFFF"/>
          </a:solidFill>
        </a:fill>
      </a:tcStyle>
    </a:lastRow>
    <a:firstRow>
      <a:tcTxStyle b="on" i="on">
        <a:font>
          <a:latin typeface="Calibri"/>
          <a:ea typeface="Calibri"/>
          <a:cs typeface="Calibri"/>
        </a:font>
        <a:srgbClr val="FFFFFF"/>
      </a:tcTxStyle>
      <a:tcStyle>
        <a:tcBdr>
          <a:left>
            <a:ln w="12700" cap="flat">
              <a:noFill/>
              <a:miter lim="400000"/>
            </a:ln>
          </a:left>
          <a:right>
            <a:ln w="12700" cap="flat">
              <a:noFill/>
              <a:miter lim="400000"/>
            </a:ln>
          </a:right>
          <a:top>
            <a:ln w="25400" cap="flat">
              <a:solidFill>
                <a:srgbClr val="3F3F3F"/>
              </a:solidFill>
              <a:prstDash val="solid"/>
              <a:bevel/>
            </a:ln>
          </a:top>
          <a:bottom>
            <a:ln w="25400" cap="flat">
              <a:solidFill>
                <a:srgbClr val="3F3F3F"/>
              </a:solidFill>
              <a:prstDash val="solid"/>
              <a:bevel/>
            </a:ln>
          </a:bottom>
          <a:insideH>
            <a:ln w="12700" cap="flat">
              <a:noFill/>
              <a:miter lim="400000"/>
            </a:ln>
          </a:insideH>
          <a:insideV>
            <a:ln w="12700" cap="flat">
              <a:noFill/>
              <a:miter lim="400000"/>
            </a:ln>
          </a:insideV>
        </a:tcBdr>
        <a:fill>
          <a:solidFill>
            <a:srgbClr val="4F81BD"/>
          </a:solidFill>
        </a:fill>
      </a:tcStyle>
    </a:firstRow>
  </a:tblStyle>
  <a:tblStyle styleId="{33BA23B1-9221-436E-865A-0063620EA4FD}" styleName="">
    <a:tblBg/>
    <a:wholeTbl>
      <a:tcTxStyle b="on" i="on">
        <a:font>
          <a:latin typeface="Calibri"/>
          <a:ea typeface="Calibri"/>
          <a:cs typeface="Calibri"/>
        </a:font>
        <a:srgbClr val="3F3F3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CDCDCD"/>
          </a:solidFill>
        </a:fill>
      </a:tcStyle>
    </a:wholeTbl>
    <a:band2H>
      <a:tcTxStyle b="def" i="def"/>
      <a:tcStyle>
        <a:tcBdr/>
        <a:fill>
          <a:solidFill>
            <a:srgbClr val="E8E8E8"/>
          </a:solidFill>
        </a:fill>
      </a:tcStyle>
    </a:band2H>
    <a:firstCol>
      <a:tcTxStyle b="on" i="on">
        <a:font>
          <a:latin typeface="Calibri"/>
          <a:ea typeface="Calibri"/>
          <a:cs typeface="Calibri"/>
        </a:font>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3F3F3F"/>
          </a:solidFill>
        </a:fill>
      </a:tcStyle>
    </a:firstCol>
    <a:lastRow>
      <a:tcTxStyle b="on" i="on">
        <a:font>
          <a:latin typeface="Calibri"/>
          <a:ea typeface="Calibri"/>
          <a:cs typeface="Calibri"/>
        </a:font>
        <a:srgbClr val="FFFFFF"/>
      </a:tcTxStyle>
      <a:tcStyle>
        <a:tcBdr>
          <a:left>
            <a:ln w="12700" cap="flat">
              <a:solidFill>
                <a:srgbClr val="FFFFFF"/>
              </a:solidFill>
              <a:prstDash val="solid"/>
              <a:bevel/>
            </a:ln>
          </a:left>
          <a:right>
            <a:ln w="12700" cap="flat">
              <a:solidFill>
                <a:srgbClr val="FFFFFF"/>
              </a:solidFill>
              <a:prstDash val="solid"/>
              <a:bevel/>
            </a:ln>
          </a:right>
          <a:top>
            <a:ln w="381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3F3F3F"/>
          </a:solidFill>
        </a:fill>
      </a:tcStyle>
    </a:lastRow>
    <a:firstRow>
      <a:tcTxStyle b="on" i="on">
        <a:font>
          <a:latin typeface="Calibri"/>
          <a:ea typeface="Calibri"/>
          <a:cs typeface="Calibri"/>
        </a:font>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381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3F3F3F"/>
          </a:solidFill>
        </a:fill>
      </a:tcStyle>
    </a:firstRow>
  </a:tblStyle>
  <a:tblStyle styleId="{2708684C-4D16-4618-839F-0558EEFCDFE6}" styleName="">
    <a:tblBg/>
    <a:wholeTbl>
      <a:tcTxStyle b="on" i="on">
        <a:font>
          <a:latin typeface="Calibri"/>
          <a:ea typeface="Calibri"/>
          <a:cs typeface="Calibri"/>
        </a:font>
        <a:srgbClr val="3F3F3F"/>
      </a:tcTxStyle>
      <a:tcStyle>
        <a:tcBdr>
          <a:left>
            <a:ln w="12700" cap="flat">
              <a:solidFill>
                <a:srgbClr val="3F3F3F"/>
              </a:solidFill>
              <a:prstDash val="solid"/>
              <a:bevel/>
            </a:ln>
          </a:left>
          <a:right>
            <a:ln w="12700" cap="flat">
              <a:solidFill>
                <a:srgbClr val="3F3F3F"/>
              </a:solidFill>
              <a:prstDash val="solid"/>
              <a:bevel/>
            </a:ln>
          </a:right>
          <a:top>
            <a:ln w="12700" cap="flat">
              <a:solidFill>
                <a:srgbClr val="3F3F3F"/>
              </a:solidFill>
              <a:prstDash val="solid"/>
              <a:bevel/>
            </a:ln>
          </a:top>
          <a:bottom>
            <a:ln w="12700" cap="flat">
              <a:solidFill>
                <a:srgbClr val="3F3F3F"/>
              </a:solidFill>
              <a:prstDash val="solid"/>
              <a:bevel/>
            </a:ln>
          </a:bottom>
          <a:insideH>
            <a:ln w="12700" cap="flat">
              <a:solidFill>
                <a:srgbClr val="3F3F3F"/>
              </a:solidFill>
              <a:prstDash val="solid"/>
              <a:bevel/>
            </a:ln>
          </a:insideH>
          <a:insideV>
            <a:ln w="12700" cap="flat">
              <a:solidFill>
                <a:srgbClr val="3F3F3F"/>
              </a:solidFill>
              <a:prstDash val="solid"/>
              <a:bevel/>
            </a:ln>
          </a:insideV>
        </a:tcBdr>
        <a:fill>
          <a:solidFill>
            <a:srgbClr val="3F3F3F">
              <a:alpha val="20000"/>
            </a:srgbClr>
          </a:solidFill>
        </a:fill>
      </a:tcStyle>
    </a:wholeTbl>
    <a:band2H>
      <a:tcTxStyle b="def" i="def"/>
      <a:tcStyle>
        <a:tcBdr/>
        <a:fill>
          <a:solidFill>
            <a:srgbClr val="FFFFFF"/>
          </a:solidFill>
        </a:fill>
      </a:tcStyle>
    </a:band2H>
    <a:firstCol>
      <a:tcTxStyle b="on" i="on">
        <a:font>
          <a:latin typeface="Calibri"/>
          <a:ea typeface="Calibri"/>
          <a:cs typeface="Calibri"/>
        </a:font>
        <a:srgbClr val="3F3F3F"/>
      </a:tcTxStyle>
      <a:tcStyle>
        <a:tcBdr>
          <a:left>
            <a:ln w="12700" cap="flat">
              <a:solidFill>
                <a:srgbClr val="3F3F3F"/>
              </a:solidFill>
              <a:prstDash val="solid"/>
              <a:bevel/>
            </a:ln>
          </a:left>
          <a:right>
            <a:ln w="12700" cap="flat">
              <a:solidFill>
                <a:srgbClr val="3F3F3F"/>
              </a:solidFill>
              <a:prstDash val="solid"/>
              <a:bevel/>
            </a:ln>
          </a:right>
          <a:top>
            <a:ln w="12700" cap="flat">
              <a:solidFill>
                <a:srgbClr val="3F3F3F"/>
              </a:solidFill>
              <a:prstDash val="solid"/>
              <a:bevel/>
            </a:ln>
          </a:top>
          <a:bottom>
            <a:ln w="12700" cap="flat">
              <a:solidFill>
                <a:srgbClr val="3F3F3F"/>
              </a:solidFill>
              <a:prstDash val="solid"/>
              <a:bevel/>
            </a:ln>
          </a:bottom>
          <a:insideH>
            <a:ln w="12700" cap="flat">
              <a:solidFill>
                <a:srgbClr val="3F3F3F"/>
              </a:solidFill>
              <a:prstDash val="solid"/>
              <a:bevel/>
            </a:ln>
          </a:insideH>
          <a:insideV>
            <a:ln w="12700" cap="flat">
              <a:solidFill>
                <a:srgbClr val="3F3F3F"/>
              </a:solidFill>
              <a:prstDash val="solid"/>
              <a:bevel/>
            </a:ln>
          </a:insideV>
        </a:tcBdr>
        <a:fill>
          <a:solidFill>
            <a:srgbClr val="3F3F3F">
              <a:alpha val="20000"/>
            </a:srgbClr>
          </a:solidFill>
        </a:fill>
      </a:tcStyle>
    </a:firstCol>
    <a:lastRow>
      <a:tcTxStyle b="on" i="on">
        <a:font>
          <a:latin typeface="Calibri"/>
          <a:ea typeface="Calibri"/>
          <a:cs typeface="Calibri"/>
        </a:font>
        <a:srgbClr val="3F3F3F"/>
      </a:tcTxStyle>
      <a:tcStyle>
        <a:tcBdr>
          <a:left>
            <a:ln w="12700" cap="flat">
              <a:solidFill>
                <a:srgbClr val="3F3F3F"/>
              </a:solidFill>
              <a:prstDash val="solid"/>
              <a:bevel/>
            </a:ln>
          </a:left>
          <a:right>
            <a:ln w="12700" cap="flat">
              <a:solidFill>
                <a:srgbClr val="3F3F3F"/>
              </a:solidFill>
              <a:prstDash val="solid"/>
              <a:bevel/>
            </a:ln>
          </a:right>
          <a:top>
            <a:ln w="50800" cap="flat">
              <a:solidFill>
                <a:srgbClr val="3F3F3F"/>
              </a:solidFill>
              <a:prstDash val="solid"/>
              <a:bevel/>
            </a:ln>
          </a:top>
          <a:bottom>
            <a:ln w="12700" cap="flat">
              <a:solidFill>
                <a:srgbClr val="3F3F3F"/>
              </a:solidFill>
              <a:prstDash val="solid"/>
              <a:bevel/>
            </a:ln>
          </a:bottom>
          <a:insideH>
            <a:ln w="12700" cap="flat">
              <a:solidFill>
                <a:srgbClr val="3F3F3F"/>
              </a:solidFill>
              <a:prstDash val="solid"/>
              <a:bevel/>
            </a:ln>
          </a:insideH>
          <a:insideV>
            <a:ln w="12700" cap="flat">
              <a:solidFill>
                <a:srgbClr val="3F3F3F"/>
              </a:solidFill>
              <a:prstDash val="solid"/>
              <a:bevel/>
            </a:ln>
          </a:insideV>
        </a:tcBdr>
        <a:fill>
          <a:noFill/>
        </a:fill>
      </a:tcStyle>
    </a:lastRow>
    <a:firstRow>
      <a:tcTxStyle b="on" i="on">
        <a:font>
          <a:latin typeface="Calibri"/>
          <a:ea typeface="Calibri"/>
          <a:cs typeface="Calibri"/>
        </a:font>
        <a:srgbClr val="3F3F3F"/>
      </a:tcTxStyle>
      <a:tcStyle>
        <a:tcBdr>
          <a:left>
            <a:ln w="12700" cap="flat">
              <a:solidFill>
                <a:srgbClr val="3F3F3F"/>
              </a:solidFill>
              <a:prstDash val="solid"/>
              <a:bevel/>
            </a:ln>
          </a:left>
          <a:right>
            <a:ln w="12700" cap="flat">
              <a:solidFill>
                <a:srgbClr val="3F3F3F"/>
              </a:solidFill>
              <a:prstDash val="solid"/>
              <a:bevel/>
            </a:ln>
          </a:right>
          <a:top>
            <a:ln w="12700" cap="flat">
              <a:solidFill>
                <a:srgbClr val="3F3F3F"/>
              </a:solidFill>
              <a:prstDash val="solid"/>
              <a:bevel/>
            </a:ln>
          </a:top>
          <a:bottom>
            <a:ln w="25400" cap="flat">
              <a:solidFill>
                <a:srgbClr val="3F3F3F"/>
              </a:solidFill>
              <a:prstDash val="solid"/>
              <a:bevel/>
            </a:ln>
          </a:bottom>
          <a:insideH>
            <a:ln w="12700" cap="flat">
              <a:solidFill>
                <a:srgbClr val="3F3F3F"/>
              </a:solidFill>
              <a:prstDash val="solid"/>
              <a:bevel/>
            </a:ln>
          </a:insideH>
          <a:insideV>
            <a:ln w="12700" cap="flat">
              <a:solidFill>
                <a:srgbClr val="3F3F3F"/>
              </a:solidFill>
              <a:prstDash val="solid"/>
              <a:bevel/>
            </a:ln>
          </a:insideV>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showComments="1"/>
</file>

<file path=ppt/_rels/presentation.xml.rels><?xml version="1.0" encoding="UTF-8" standalone="yes"?><Relationships xmlns="http://schemas.openxmlformats.org/package/2006/relationships"><Relationship Id="rId1" Type="http://schemas.openxmlformats.org/officeDocument/2006/relationships/presProps" Target="presProps.xml"/><Relationship Id="rId2" Type="http://schemas.openxmlformats.org/officeDocument/2006/relationships/viewProps" Target="viewProps.xml"/><Relationship Id="rId3" Type="http://schemas.openxmlformats.org/officeDocument/2006/relationships/commentAuthors" Target="commentAuthors.xml"/><Relationship Id="rId4" Type="http://schemas.openxmlformats.org/officeDocument/2006/relationships/tableStyles" Target="tableStyles.xml"/><Relationship Id="rId5" Type="http://schemas.openxmlformats.org/officeDocument/2006/relationships/slideMaster" Target="slideMasters/slideMaster1.xml"/><Relationship Id="rId6" Type="http://schemas.openxmlformats.org/officeDocument/2006/relationships/theme" Target="theme/theme1.xml"/><Relationship Id="rId7" Type="http://schemas.openxmlformats.org/officeDocument/2006/relationships/notesMaster" Target="notesMasters/notesMaster1.xml"/><Relationship Id="rId8" Type="http://schemas.openxmlformats.org/officeDocument/2006/relationships/slide" Target="slides/slide1.xml"/><Relationship Id="rId9" Type="http://schemas.openxmlformats.org/officeDocument/2006/relationships/slide" Target="slides/slide2.xml"/><Relationship Id="rId10" Type="http://schemas.openxmlformats.org/officeDocument/2006/relationships/slide" Target="slides/slide3.xml"/><Relationship Id="rId11" Type="http://schemas.openxmlformats.org/officeDocument/2006/relationships/slide" Target="slides/slide4.xml"/><Relationship Id="rId12" Type="http://schemas.openxmlformats.org/officeDocument/2006/relationships/slide" Target="slides/slide5.xml"/><Relationship Id="rId13" Type="http://schemas.openxmlformats.org/officeDocument/2006/relationships/slide" Target="slides/slide6.xml"/><Relationship Id="rId14" Type="http://schemas.openxmlformats.org/officeDocument/2006/relationships/slide" Target="slides/slide7.xml"/><Relationship Id="rId15" Type="http://schemas.openxmlformats.org/officeDocument/2006/relationships/slide" Target="slides/slide8.xml"/><Relationship Id="rId16" Type="http://schemas.openxmlformats.org/officeDocument/2006/relationships/slide" Target="slides/slide9.xml"/><Relationship Id="rId17" Type="http://schemas.openxmlformats.org/officeDocument/2006/relationships/slide" Target="slides/slide10.xml"/><Relationship Id="rId18" Type="http://schemas.openxmlformats.org/officeDocument/2006/relationships/slide" Target="slides/slide11.xml"/><Relationship Id="rId19" Type="http://schemas.openxmlformats.org/officeDocument/2006/relationships/slide" Target="slides/slide12.xml"/><Relationship Id="rId20" Type="http://schemas.openxmlformats.org/officeDocument/2006/relationships/slide" Target="slides/slide13.xml"/><Relationship Id="rId21" Type="http://schemas.openxmlformats.org/officeDocument/2006/relationships/slide" Target="slides/slide14.xml"/></Relationships>

</file>

<file path=ppt/notesMasters/_rels/notesMaster1.xml.rels><?xml version="1.0" encoding="UTF-8" standalone="yes"?><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 name="Shape 62"/>
          <p:cNvSpPr/>
          <p:nvPr>
            <p:ph type="sldImg"/>
          </p:nvPr>
        </p:nvSpPr>
        <p:spPr>
          <a:xfrm>
            <a:off x="1143000" y="685800"/>
            <a:ext cx="4572000" cy="3429000"/>
          </a:xfrm>
          <a:prstGeom prst="rect">
            <a:avLst/>
          </a:prstGeom>
        </p:spPr>
        <p:txBody>
          <a:bodyPr/>
          <a:lstStyle/>
          <a:p>
            <a:pPr lvl="0"/>
          </a:p>
        </p:txBody>
      </p:sp>
      <p:sp>
        <p:nvSpPr>
          <p:cNvPr id="63" name="Shape 63"/>
          <p:cNvSpPr/>
          <p:nvPr>
            <p:ph type="body" sz="quarter" idx="1"/>
          </p:nvPr>
        </p:nvSpPr>
        <p:spPr>
          <a:xfrm>
            <a:off x="914400" y="4343400"/>
            <a:ext cx="5029200" cy="4114800"/>
          </a:xfrm>
          <a:prstGeom prst="rect">
            <a:avLst/>
          </a:prstGeom>
        </p:spPr>
        <p:txBody>
          <a:bodyPr/>
          <a:lstStyle/>
          <a:p>
            <a:pPr lvl="0"/>
          </a:p>
        </p:txBody>
      </p:sp>
    </p:spTree>
  </p:cSld>
  <p:clrMap bg1="lt1" tx1="dk1" bg2="lt2" tx2="dk2" accent1="accent1" accent2="accent2" accent3="accent3" accent4="accent4" accent5="accent5" accent6="accent6" hlink="hlink" folHlink="folHlink"/>
  <p:notesStyle>
    <a:lvl1pPr defTabSz="457200">
      <a:lnSpc>
        <a:spcPct val="117999"/>
      </a:lnSpc>
      <a:defRPr sz="2200">
        <a:latin typeface="+mn-lt"/>
        <a:ea typeface="+mn-ea"/>
        <a:cs typeface="+mn-cs"/>
        <a:sym typeface="Helvetica Neue"/>
      </a:defRPr>
    </a:lvl1pPr>
    <a:lvl2pPr indent="228600" defTabSz="457200">
      <a:lnSpc>
        <a:spcPct val="117999"/>
      </a:lnSpc>
      <a:defRPr sz="2200">
        <a:latin typeface="+mn-lt"/>
        <a:ea typeface="+mn-ea"/>
        <a:cs typeface="+mn-cs"/>
        <a:sym typeface="Helvetica Neue"/>
      </a:defRPr>
    </a:lvl2pPr>
    <a:lvl3pPr indent="457200" defTabSz="457200">
      <a:lnSpc>
        <a:spcPct val="117999"/>
      </a:lnSpc>
      <a:defRPr sz="2200">
        <a:latin typeface="+mn-lt"/>
        <a:ea typeface="+mn-ea"/>
        <a:cs typeface="+mn-cs"/>
        <a:sym typeface="Helvetica Neue"/>
      </a:defRPr>
    </a:lvl3pPr>
    <a:lvl4pPr indent="685800" defTabSz="457200">
      <a:lnSpc>
        <a:spcPct val="117999"/>
      </a:lnSpc>
      <a:defRPr sz="2200">
        <a:latin typeface="+mn-lt"/>
        <a:ea typeface="+mn-ea"/>
        <a:cs typeface="+mn-cs"/>
        <a:sym typeface="Helvetica Neue"/>
      </a:defRPr>
    </a:lvl4pPr>
    <a:lvl5pPr indent="914400" defTabSz="457200">
      <a:lnSpc>
        <a:spcPct val="117999"/>
      </a:lnSpc>
      <a:defRPr sz="2200">
        <a:latin typeface="+mn-lt"/>
        <a:ea typeface="+mn-ea"/>
        <a:cs typeface="+mn-cs"/>
        <a:sym typeface="Helvetica Neue"/>
      </a:defRPr>
    </a:lvl5pPr>
    <a:lvl6pPr indent="1143000" defTabSz="457200">
      <a:lnSpc>
        <a:spcPct val="117999"/>
      </a:lnSpc>
      <a:defRPr sz="2200">
        <a:latin typeface="+mn-lt"/>
        <a:ea typeface="+mn-ea"/>
        <a:cs typeface="+mn-cs"/>
        <a:sym typeface="Helvetica Neue"/>
      </a:defRPr>
    </a:lvl6pPr>
    <a:lvl7pPr indent="1371600" defTabSz="457200">
      <a:lnSpc>
        <a:spcPct val="117999"/>
      </a:lnSpc>
      <a:defRPr sz="2200">
        <a:latin typeface="+mn-lt"/>
        <a:ea typeface="+mn-ea"/>
        <a:cs typeface="+mn-cs"/>
        <a:sym typeface="Helvetica Neue"/>
      </a:defRPr>
    </a:lvl7pPr>
    <a:lvl8pPr indent="1600200" defTabSz="457200">
      <a:lnSpc>
        <a:spcPct val="117999"/>
      </a:lnSpc>
      <a:defRPr sz="2200">
        <a:latin typeface="+mn-lt"/>
        <a:ea typeface="+mn-ea"/>
        <a:cs typeface="+mn-cs"/>
        <a:sym typeface="Helvetica Neue"/>
      </a:defRPr>
    </a:lvl8pPr>
    <a:lvl9pPr indent="1828800" defTabSz="457200">
      <a:lnSpc>
        <a:spcPct val="117999"/>
      </a:lnSpc>
      <a:defRPr sz="2200">
        <a:latin typeface="+mn-lt"/>
        <a:ea typeface="+mn-ea"/>
        <a:cs typeface="+mn-cs"/>
        <a:sym typeface="Helvetica Neue"/>
      </a:defRPr>
    </a:lvl9pPr>
  </p:notesStyle>
</p:notesMaster>
</file>

<file path=ppt/notesSlides/_rels/notesSlide1.xml.rels><?xml version="1.0" encoding="UTF-8" standalone="yes"?><Relationships xmlns="http://schemas.openxmlformats.org/package/2006/relationships"><Relationship Id="rId1" Type="http://schemas.openxmlformats.org/officeDocument/2006/relationships/slide" Target="../slides/slide3.xml"/><Relationship Id="rId2" Type="http://schemas.openxmlformats.org/officeDocument/2006/relationships/notesMaster" Target="../notesMasters/notesMaster1.xml"/></Relationships>

</file>

<file path=ppt/notesSlides/_rels/notesSlide2.xml.rels><?xml version="1.0" encoding="UTF-8" standalone="yes"?><Relationships xmlns="http://schemas.openxmlformats.org/package/2006/relationships"><Relationship Id="rId1" Type="http://schemas.openxmlformats.org/officeDocument/2006/relationships/slide" Target="../slides/slide4.xml"/><Relationship Id="rId2" Type="http://schemas.openxmlformats.org/officeDocument/2006/relationships/notesMaster" Target="../notesMasters/notesMaster1.xml"/></Relationships>

</file>

<file path=ppt/notesSlides/_rels/notesSlide3.xml.rels><?xml version="1.0" encoding="UTF-8" standalone="yes"?><Relationships xmlns="http://schemas.openxmlformats.org/package/2006/relationships"><Relationship Id="rId1" Type="http://schemas.openxmlformats.org/officeDocument/2006/relationships/slide" Target="../slides/slide5.xml"/><Relationship Id="rId2" Type="http://schemas.openxmlformats.org/officeDocument/2006/relationships/notesMaster" Target="../notesMasters/notesMaster1.xml"/></Relationships>

</file>

<file path=ppt/notesSlides/_rels/notesSlide4.xml.rels><?xml version="1.0" encoding="UTF-8" standalone="yes"?><Relationships xmlns="http://schemas.openxmlformats.org/package/2006/relationships"><Relationship Id="rId1" Type="http://schemas.openxmlformats.org/officeDocument/2006/relationships/slide" Target="../slides/slide6.xml"/><Relationship Id="rId2" Type="http://schemas.openxmlformats.org/officeDocument/2006/relationships/notesMaster" Target="../notesMasters/notesMaster1.xml"/></Relationships>

</file>

<file path=ppt/notesSlides/_rels/notesSlide5.xml.rels><?xml version="1.0" encoding="UTF-8" standalone="yes"?><Relationships xmlns="http://schemas.openxmlformats.org/package/2006/relationships"><Relationship Id="rId1" Type="http://schemas.openxmlformats.org/officeDocument/2006/relationships/slide" Target="../slides/slide7.xml"/><Relationship Id="rId2" Type="http://schemas.openxmlformats.org/officeDocument/2006/relationships/notesMaster" Target="../notesMasters/notesMaster1.xml"/></Relationships>

</file>

<file path=ppt/notesSlides/_rels/notesSlide6.xml.rels><?xml version="1.0" encoding="UTF-8" standalone="yes"?><Relationships xmlns="http://schemas.openxmlformats.org/package/2006/relationships"><Relationship Id="rId1" Type="http://schemas.openxmlformats.org/officeDocument/2006/relationships/slide" Target="../slides/slide8.xml"/><Relationship Id="rId2"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77" name="Shape 77"/>
          <p:cNvSpPr/>
          <p:nvPr>
            <p:ph type="sldImg"/>
          </p:nvPr>
        </p:nvSpPr>
        <p:spPr>
          <a:prstGeom prst="rect">
            <a:avLst/>
          </a:prstGeom>
        </p:spPr>
        <p:txBody>
          <a:bodyPr/>
          <a:lstStyle/>
          <a:p>
            <a:pPr lvl="0"/>
          </a:p>
        </p:txBody>
      </p:sp>
      <p:sp>
        <p:nvSpPr>
          <p:cNvPr id="78" name="Shape 78"/>
          <p:cNvSpPr/>
          <p:nvPr>
            <p:ph type="body" sz="quarter" idx="1"/>
          </p:nvPr>
        </p:nvSpPr>
        <p:spPr>
          <a:prstGeom prst="rect">
            <a:avLst/>
          </a:prstGeom>
        </p:spPr>
        <p:txBody>
          <a:bodyPr/>
          <a:lstStyle/>
          <a:p>
            <a:pPr lvl="0" defTabSz="914400">
              <a:lnSpc>
                <a:spcPct val="100000"/>
              </a:lnSpc>
              <a:defRPr sz="1800"/>
            </a:pPr>
            <a:r>
              <a:rPr sz="1200">
                <a:latin typeface="Calibri"/>
                <a:ea typeface="Calibri"/>
                <a:cs typeface="Calibri"/>
                <a:sym typeface="Calibri"/>
              </a:rPr>
              <a:t>There are four different types of businesses under the Socio-economic program.  There’s the 8A or Small Disadvantaged Business, Women owned small business, Service-disabled veteran-owned small business, and Historically Underutilized Business Zone (HUBZone).</a:t>
            </a:r>
            <a:endParaRPr sz="1200">
              <a:latin typeface="Calibri"/>
              <a:ea typeface="Calibri"/>
              <a:cs typeface="Calibri"/>
              <a:sym typeface="Calibri"/>
            </a:endParaRPr>
          </a:p>
          <a:p>
            <a:pPr lvl="0" defTabSz="914400">
              <a:lnSpc>
                <a:spcPct val="100000"/>
              </a:lnSpc>
              <a:defRPr sz="1800"/>
            </a:pPr>
            <a:endParaRPr b="1" sz="1200">
              <a:latin typeface="Calibri"/>
              <a:ea typeface="Calibri"/>
              <a:cs typeface="Calibri"/>
              <a:sym typeface="Calibri"/>
            </a:endParaRPr>
          </a:p>
          <a:p>
            <a:pPr lvl="0" defTabSz="914400">
              <a:lnSpc>
                <a:spcPct val="100000"/>
              </a:lnSpc>
              <a:defRPr sz="1800"/>
            </a:pPr>
            <a:r>
              <a:rPr b="1" sz="1200">
                <a:latin typeface="Calibri"/>
                <a:ea typeface="Calibri"/>
                <a:cs typeface="Calibri"/>
                <a:sym typeface="Calibri"/>
              </a:rPr>
              <a:t>SDB/8A</a:t>
            </a:r>
            <a:endParaRPr sz="1200">
              <a:latin typeface="Calibri"/>
              <a:ea typeface="Calibri"/>
              <a:cs typeface="Calibri"/>
              <a:sym typeface="Calibri"/>
            </a:endParaRPr>
          </a:p>
          <a:p>
            <a:pPr lvl="0" defTabSz="914400">
              <a:lnSpc>
                <a:spcPct val="100000"/>
              </a:lnSpc>
              <a:defRPr sz="1800"/>
            </a:pPr>
            <a:r>
              <a:rPr sz="1200">
                <a:latin typeface="Calibri"/>
                <a:ea typeface="Calibri"/>
                <a:cs typeface="Calibri"/>
                <a:sym typeface="Calibri"/>
              </a:rPr>
              <a:t>The 8(a) Business Development Program is designed to assist eligible socially and economically disadvantaged small businesses by providing  qualified firms access to capital and credit, business counseling and training, and contracting opportunities.  Socially disadvantaged is defined as African-Americans, Hispanic Americans, Asian Pacific Americans, Native Americans and Subcontinent Asian Americans.  To qualify for an 8a business, you must be:</a:t>
            </a:r>
            <a:endParaRPr sz="1200">
              <a:latin typeface="Calibri"/>
              <a:ea typeface="Calibri"/>
              <a:cs typeface="Calibri"/>
              <a:sym typeface="Calibri"/>
            </a:endParaRPr>
          </a:p>
          <a:p>
            <a:pPr lvl="0" defTabSz="914400">
              <a:lnSpc>
                <a:spcPct val="100000"/>
              </a:lnSpc>
              <a:defRPr sz="1800"/>
            </a:pPr>
            <a:r>
              <a:rPr sz="1200">
                <a:latin typeface="Calibri"/>
                <a:ea typeface="Calibri"/>
                <a:cs typeface="Calibri"/>
                <a:sym typeface="Calibri"/>
              </a:rPr>
              <a:t>-Be a small firm and 51% owned and controlled by a socially and economically disadvantaged individual</a:t>
            </a:r>
            <a:endParaRPr sz="1200">
              <a:latin typeface="Calibri"/>
              <a:ea typeface="Calibri"/>
              <a:cs typeface="Calibri"/>
              <a:sym typeface="Calibri"/>
            </a:endParaRPr>
          </a:p>
          <a:p>
            <a:pPr lvl="0" defTabSz="914400">
              <a:lnSpc>
                <a:spcPct val="100000"/>
              </a:lnSpc>
              <a:defRPr sz="1800"/>
            </a:pPr>
            <a:r>
              <a:rPr sz="1200">
                <a:latin typeface="Calibri"/>
                <a:ea typeface="Calibri"/>
                <a:cs typeface="Calibri"/>
                <a:sym typeface="Calibri"/>
              </a:rPr>
              <a:t>-Meet small business size standards</a:t>
            </a:r>
            <a:endParaRPr sz="1200">
              <a:latin typeface="Calibri"/>
              <a:ea typeface="Calibri"/>
              <a:cs typeface="Calibri"/>
              <a:sym typeface="Calibri"/>
            </a:endParaRPr>
          </a:p>
          <a:p>
            <a:pPr lvl="0" defTabSz="914400">
              <a:lnSpc>
                <a:spcPct val="100000"/>
              </a:lnSpc>
              <a:defRPr sz="1800"/>
            </a:pPr>
            <a:r>
              <a:rPr sz="1200">
                <a:latin typeface="Calibri"/>
                <a:ea typeface="Calibri"/>
                <a:cs typeface="Calibri"/>
                <a:sym typeface="Calibri"/>
              </a:rPr>
              <a:t>-In business for more than two years</a:t>
            </a:r>
            <a:endParaRPr sz="1200">
              <a:latin typeface="Calibri"/>
              <a:ea typeface="Calibri"/>
              <a:cs typeface="Calibri"/>
              <a:sym typeface="Calibri"/>
            </a:endParaRPr>
          </a:p>
          <a:p>
            <a:pPr lvl="0" defTabSz="914400">
              <a:lnSpc>
                <a:spcPct val="100000"/>
              </a:lnSpc>
              <a:defRPr sz="1800"/>
            </a:pPr>
            <a:r>
              <a:rPr sz="1200">
                <a:latin typeface="Calibri"/>
                <a:ea typeface="Calibri"/>
                <a:cs typeface="Calibri"/>
                <a:sym typeface="Calibri"/>
              </a:rPr>
              <a:t>-Unconditionally owned and controlled by one or more disadvantaged individuals who are US citizens</a:t>
            </a:r>
            <a:endParaRPr b="1" sz="1200">
              <a:latin typeface="Calibri"/>
              <a:ea typeface="Calibri"/>
              <a:cs typeface="Calibri"/>
              <a:sym typeface="Calibri"/>
            </a:endParaRPr>
          </a:p>
          <a:p>
            <a:pPr lvl="0" defTabSz="914400">
              <a:lnSpc>
                <a:spcPct val="100000"/>
              </a:lnSpc>
              <a:defRPr sz="1800"/>
            </a:pPr>
            <a:endParaRPr b="1" sz="1200">
              <a:latin typeface="Calibri"/>
              <a:ea typeface="Calibri"/>
              <a:cs typeface="Calibri"/>
              <a:sym typeface="Calibri"/>
            </a:endParaRPr>
          </a:p>
          <a:p>
            <a:pPr lvl="0" defTabSz="914400">
              <a:lnSpc>
                <a:spcPct val="100000"/>
              </a:lnSpc>
              <a:defRPr sz="1800"/>
            </a:pPr>
            <a:r>
              <a:rPr b="1" sz="1200">
                <a:latin typeface="Calibri"/>
                <a:ea typeface="Calibri"/>
                <a:cs typeface="Calibri"/>
                <a:sym typeface="Calibri"/>
              </a:rPr>
              <a:t>WOSB</a:t>
            </a:r>
            <a:endParaRPr sz="1200">
              <a:latin typeface="Calibri"/>
              <a:ea typeface="Calibri"/>
              <a:cs typeface="Calibri"/>
              <a:sym typeface="Calibri"/>
            </a:endParaRPr>
          </a:p>
          <a:p>
            <a:pPr lvl="0" defTabSz="914400">
              <a:lnSpc>
                <a:spcPct val="100000"/>
              </a:lnSpc>
              <a:defRPr sz="1800"/>
            </a:pPr>
            <a:r>
              <a:rPr sz="1200">
                <a:latin typeface="Calibri"/>
                <a:ea typeface="Calibri"/>
                <a:cs typeface="Calibri"/>
                <a:sym typeface="Calibri"/>
              </a:rPr>
              <a:t>The purpose of the WOSB Program is to ensure women-owned small business concerns have an equal opportunity to participate in Federal contracting and to assist agencies in achieving their women-owned small business participation goals.  To participate in the WOSB program, a business must:</a:t>
            </a:r>
            <a:endParaRPr sz="1200">
              <a:latin typeface="Calibri"/>
              <a:ea typeface="Calibri"/>
              <a:cs typeface="Calibri"/>
              <a:sym typeface="Calibri"/>
            </a:endParaRPr>
          </a:p>
          <a:p>
            <a:pPr lvl="0" defTabSz="914400">
              <a:lnSpc>
                <a:spcPct val="100000"/>
              </a:lnSpc>
              <a:defRPr sz="1800"/>
            </a:pPr>
            <a:r>
              <a:rPr sz="1200">
                <a:latin typeface="Calibri"/>
                <a:ea typeface="Calibri"/>
                <a:cs typeface="Calibri"/>
                <a:sym typeface="Calibri"/>
              </a:rPr>
              <a:t>-Must meet small business size standards</a:t>
            </a:r>
            <a:endParaRPr sz="1200">
              <a:latin typeface="Calibri"/>
              <a:ea typeface="Calibri"/>
              <a:cs typeface="Calibri"/>
              <a:sym typeface="Calibri"/>
            </a:endParaRPr>
          </a:p>
          <a:p>
            <a:pPr lvl="0" defTabSz="914400">
              <a:lnSpc>
                <a:spcPct val="100000"/>
              </a:lnSpc>
              <a:defRPr sz="1800"/>
            </a:pPr>
            <a:r>
              <a:rPr sz="1200">
                <a:latin typeface="Calibri"/>
                <a:ea typeface="Calibri"/>
                <a:cs typeface="Calibri"/>
                <a:sym typeface="Calibri"/>
              </a:rPr>
              <a:t>-Be 51% owned and controlled by one or more women who are US citizens</a:t>
            </a:r>
            <a:endParaRPr sz="1200">
              <a:latin typeface="Calibri"/>
              <a:ea typeface="Calibri"/>
              <a:cs typeface="Calibri"/>
              <a:sym typeface="Calibri"/>
            </a:endParaRPr>
          </a:p>
          <a:p>
            <a:pPr lvl="0" defTabSz="914400">
              <a:lnSpc>
                <a:spcPct val="100000"/>
              </a:lnSpc>
              <a:defRPr sz="1800"/>
            </a:pPr>
            <a:r>
              <a:rPr sz="1200">
                <a:latin typeface="Calibri"/>
                <a:ea typeface="Calibri"/>
                <a:cs typeface="Calibri"/>
                <a:sym typeface="Calibri"/>
              </a:rPr>
              <a:t>-Ownership must be direct and not subject to limitations</a:t>
            </a:r>
            <a:endParaRPr sz="1200">
              <a:latin typeface="Calibri"/>
              <a:ea typeface="Calibri"/>
              <a:cs typeface="Calibri"/>
              <a:sym typeface="Calibri"/>
            </a:endParaRPr>
          </a:p>
          <a:p>
            <a:pPr lvl="0" defTabSz="914400">
              <a:lnSpc>
                <a:spcPct val="100000"/>
              </a:lnSpc>
              <a:defRPr sz="1800"/>
            </a:pPr>
            <a:r>
              <a:rPr sz="1200">
                <a:latin typeface="Calibri"/>
                <a:ea typeface="Calibri"/>
                <a:cs typeface="Calibri"/>
                <a:sym typeface="Calibri"/>
              </a:rPr>
              <a:t>-A woman or women must manage the day to day operations</a:t>
            </a:r>
            <a:endParaRPr sz="1200">
              <a:latin typeface="Calibri"/>
              <a:ea typeface="Calibri"/>
              <a:cs typeface="Calibri"/>
              <a:sym typeface="Calibri"/>
            </a:endParaRPr>
          </a:p>
          <a:p>
            <a:pPr lvl="0" defTabSz="914400">
              <a:lnSpc>
                <a:spcPct val="100000"/>
              </a:lnSpc>
              <a:defRPr sz="1800"/>
            </a:pPr>
            <a:endParaRPr sz="1200">
              <a:latin typeface="Calibri"/>
              <a:ea typeface="Calibri"/>
              <a:cs typeface="Calibri"/>
              <a:sym typeface="Calibri"/>
            </a:endParaRPr>
          </a:p>
          <a:p>
            <a:pPr lvl="0" defTabSz="914400">
              <a:lnSpc>
                <a:spcPct val="100000"/>
              </a:lnSpc>
              <a:defRPr sz="1800"/>
            </a:pPr>
            <a:r>
              <a:rPr b="1" sz="1200">
                <a:latin typeface="Calibri"/>
                <a:ea typeface="Calibri"/>
                <a:cs typeface="Calibri"/>
                <a:sym typeface="Calibri"/>
              </a:rPr>
              <a:t>SDVOSB</a:t>
            </a:r>
            <a:endParaRPr sz="1200">
              <a:latin typeface="Calibri"/>
              <a:ea typeface="Calibri"/>
              <a:cs typeface="Calibri"/>
              <a:sym typeface="Calibri"/>
            </a:endParaRPr>
          </a:p>
          <a:p>
            <a:pPr lvl="0" defTabSz="914400">
              <a:lnSpc>
                <a:spcPct val="100000"/>
              </a:lnSpc>
              <a:defRPr sz="1800"/>
            </a:pPr>
            <a:r>
              <a:rPr sz="1200">
                <a:latin typeface="Calibri"/>
                <a:ea typeface="Calibri"/>
                <a:cs typeface="Calibri"/>
                <a:sym typeface="Calibri"/>
              </a:rPr>
              <a:t>The purpose of the Service-Disabled Veteran-Owned Small Business Program is to provide Federal contracting assistance to service-disabled veteran-owned small business concerns.  In order to qualify for the SDVOSB program, you must:</a:t>
            </a:r>
            <a:endParaRPr sz="1200">
              <a:latin typeface="Calibri"/>
              <a:ea typeface="Calibri"/>
              <a:cs typeface="Calibri"/>
              <a:sym typeface="Calibri"/>
            </a:endParaRPr>
          </a:p>
          <a:p>
            <a:pPr lvl="0" defTabSz="914400">
              <a:lnSpc>
                <a:spcPct val="100000"/>
              </a:lnSpc>
              <a:defRPr sz="1800"/>
            </a:pPr>
            <a:r>
              <a:rPr sz="1200">
                <a:latin typeface="Calibri"/>
                <a:ea typeface="Calibri"/>
                <a:cs typeface="Calibri"/>
                <a:sym typeface="Calibri"/>
              </a:rPr>
              <a:t>-Have a service-connected disability that has been determined by the Department of Veterans Affair or Department of Defense</a:t>
            </a:r>
            <a:endParaRPr sz="1200">
              <a:latin typeface="Calibri"/>
              <a:ea typeface="Calibri"/>
              <a:cs typeface="Calibri"/>
              <a:sym typeface="Calibri"/>
            </a:endParaRPr>
          </a:p>
          <a:p>
            <a:pPr lvl="0" defTabSz="914400">
              <a:lnSpc>
                <a:spcPct val="100000"/>
              </a:lnSpc>
              <a:defRPr sz="1800"/>
            </a:pPr>
            <a:r>
              <a:rPr sz="1200">
                <a:latin typeface="Calibri"/>
                <a:ea typeface="Calibri"/>
                <a:cs typeface="Calibri"/>
                <a:sym typeface="Calibri"/>
              </a:rPr>
              <a:t>-Must meet small business size standards</a:t>
            </a:r>
            <a:endParaRPr sz="1200">
              <a:latin typeface="Calibri"/>
              <a:ea typeface="Calibri"/>
              <a:cs typeface="Calibri"/>
              <a:sym typeface="Calibri"/>
            </a:endParaRPr>
          </a:p>
          <a:p>
            <a:pPr lvl="0" defTabSz="914400">
              <a:lnSpc>
                <a:spcPct val="100000"/>
              </a:lnSpc>
              <a:defRPr sz="1800"/>
            </a:pPr>
            <a:r>
              <a:rPr sz="1200">
                <a:latin typeface="Calibri"/>
                <a:ea typeface="Calibri"/>
                <a:cs typeface="Calibri"/>
                <a:sym typeface="Calibri"/>
              </a:rPr>
              <a:t>-Be 51% owned and controlled by a service-disabled veteran</a:t>
            </a:r>
            <a:endParaRPr sz="1200">
              <a:latin typeface="Calibri"/>
              <a:ea typeface="Calibri"/>
              <a:cs typeface="Calibri"/>
              <a:sym typeface="Calibri"/>
            </a:endParaRPr>
          </a:p>
          <a:p>
            <a:pPr lvl="0" defTabSz="914400">
              <a:lnSpc>
                <a:spcPct val="100000"/>
              </a:lnSpc>
              <a:defRPr sz="1800"/>
            </a:pPr>
            <a:r>
              <a:rPr sz="1200">
                <a:latin typeface="Calibri"/>
                <a:ea typeface="Calibri"/>
                <a:cs typeface="Calibri"/>
                <a:sym typeface="Calibri"/>
              </a:rPr>
              <a:t>-And daily management operations of the concern must be controlled by a service-disabled veteran or caregiver</a:t>
            </a:r>
            <a:endParaRPr sz="1200">
              <a:latin typeface="Calibri"/>
              <a:ea typeface="Calibri"/>
              <a:cs typeface="Calibri"/>
              <a:sym typeface="Calibri"/>
            </a:endParaRPr>
          </a:p>
          <a:p>
            <a:pPr lvl="0" defTabSz="914400">
              <a:lnSpc>
                <a:spcPct val="100000"/>
              </a:lnSpc>
              <a:defRPr sz="1800"/>
            </a:pPr>
            <a:endParaRPr sz="1200">
              <a:latin typeface="Calibri"/>
              <a:ea typeface="Calibri"/>
              <a:cs typeface="Calibri"/>
              <a:sym typeface="Calibri"/>
            </a:endParaRPr>
          </a:p>
          <a:p>
            <a:pPr lvl="0" defTabSz="914400">
              <a:lnSpc>
                <a:spcPct val="100000"/>
              </a:lnSpc>
              <a:defRPr sz="1800"/>
            </a:pPr>
            <a:r>
              <a:rPr b="1" sz="1200">
                <a:latin typeface="Calibri"/>
                <a:ea typeface="Calibri"/>
                <a:cs typeface="Calibri"/>
                <a:sym typeface="Calibri"/>
              </a:rPr>
              <a:t>HUBZone</a:t>
            </a:r>
            <a:endParaRPr b="1" sz="1200">
              <a:latin typeface="Calibri"/>
              <a:ea typeface="Calibri"/>
              <a:cs typeface="Calibri"/>
              <a:sym typeface="Calibri"/>
            </a:endParaRPr>
          </a:p>
          <a:p>
            <a:pPr lvl="0" defTabSz="914400">
              <a:lnSpc>
                <a:spcPct val="100000"/>
              </a:lnSpc>
              <a:defRPr sz="1800"/>
            </a:pPr>
            <a:r>
              <a:rPr sz="1200">
                <a:latin typeface="Calibri"/>
                <a:ea typeface="Calibri"/>
                <a:cs typeface="Calibri"/>
                <a:sym typeface="Calibri"/>
              </a:rPr>
              <a:t>The purpose of the HUBZone Program is to provide Federal contracting assistance for qualified small business concerns located in historically underutilized business zones (designated by the SBA), in an effort to increase employment opportunities, investment, and economic development in those areas.  To meet the qualifications for the HUBZone program, a business must:</a:t>
            </a:r>
            <a:endParaRPr sz="1200">
              <a:latin typeface="Calibri"/>
              <a:ea typeface="Calibri"/>
              <a:cs typeface="Calibri"/>
              <a:sym typeface="Calibri"/>
            </a:endParaRPr>
          </a:p>
          <a:p>
            <a:pPr lvl="0" defTabSz="914400">
              <a:lnSpc>
                <a:spcPct val="100000"/>
              </a:lnSpc>
              <a:defRPr sz="1800"/>
            </a:pPr>
            <a:r>
              <a:rPr sz="1200">
                <a:latin typeface="Calibri"/>
                <a:ea typeface="Calibri"/>
                <a:cs typeface="Calibri"/>
                <a:sym typeface="Calibri"/>
              </a:rPr>
              <a:t>-Meet small business size standards</a:t>
            </a:r>
            <a:endParaRPr sz="1200">
              <a:latin typeface="Calibri"/>
              <a:ea typeface="Calibri"/>
              <a:cs typeface="Calibri"/>
              <a:sym typeface="Calibri"/>
            </a:endParaRPr>
          </a:p>
          <a:p>
            <a:pPr lvl="0" defTabSz="914400">
              <a:lnSpc>
                <a:spcPct val="100000"/>
              </a:lnSpc>
              <a:defRPr sz="1800"/>
            </a:pPr>
            <a:r>
              <a:rPr sz="1200">
                <a:latin typeface="Calibri"/>
                <a:ea typeface="Calibri"/>
                <a:cs typeface="Calibri"/>
                <a:sym typeface="Calibri"/>
              </a:rPr>
              <a:t>-Be owned and controlled by at least 51% of US citizens, or a Community Development Corporation, or an Indian tribe</a:t>
            </a:r>
            <a:endParaRPr sz="1200">
              <a:latin typeface="Calibri"/>
              <a:ea typeface="Calibri"/>
              <a:cs typeface="Calibri"/>
              <a:sym typeface="Calibri"/>
            </a:endParaRPr>
          </a:p>
          <a:p>
            <a:pPr lvl="0" defTabSz="914400">
              <a:lnSpc>
                <a:spcPct val="100000"/>
              </a:lnSpc>
              <a:defRPr sz="1800"/>
            </a:pPr>
            <a:r>
              <a:rPr sz="1200">
                <a:latin typeface="Calibri"/>
                <a:ea typeface="Calibri"/>
                <a:cs typeface="Calibri"/>
                <a:sym typeface="Calibri"/>
              </a:rPr>
              <a:t>-The principal office must be in a designated HUBZone</a:t>
            </a:r>
            <a:endParaRPr sz="1200">
              <a:latin typeface="Calibri"/>
              <a:ea typeface="Calibri"/>
              <a:cs typeface="Calibri"/>
              <a:sym typeface="Calibri"/>
            </a:endParaRPr>
          </a:p>
          <a:p>
            <a:pPr lvl="0" defTabSz="914400">
              <a:lnSpc>
                <a:spcPct val="100000"/>
              </a:lnSpc>
              <a:defRPr sz="1800"/>
            </a:pPr>
            <a:r>
              <a:rPr sz="1200">
                <a:latin typeface="Calibri"/>
                <a:ea typeface="Calibri"/>
                <a:cs typeface="Calibri"/>
                <a:sym typeface="Calibri"/>
              </a:rPr>
              <a:t>-And At least 35% of the firm’s employees must line in a HUBZone</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83" name="Shape 83"/>
          <p:cNvSpPr/>
          <p:nvPr>
            <p:ph type="sldImg"/>
          </p:nvPr>
        </p:nvSpPr>
        <p:spPr>
          <a:prstGeom prst="rect">
            <a:avLst/>
          </a:prstGeom>
        </p:spPr>
        <p:txBody>
          <a:bodyPr/>
          <a:lstStyle/>
          <a:p>
            <a:pPr lvl="0"/>
          </a:p>
        </p:txBody>
      </p:sp>
      <p:sp>
        <p:nvSpPr>
          <p:cNvPr id="84" name="Shape 84"/>
          <p:cNvSpPr/>
          <p:nvPr>
            <p:ph type="body" sz="quarter" idx="1"/>
          </p:nvPr>
        </p:nvSpPr>
        <p:spPr>
          <a:prstGeom prst="rect">
            <a:avLst/>
          </a:prstGeom>
        </p:spPr>
        <p:txBody>
          <a:bodyPr/>
          <a:lstStyle/>
          <a:p>
            <a:pPr lvl="0" defTabSz="914400">
              <a:lnSpc>
                <a:spcPct val="100000"/>
              </a:lnSpc>
              <a:defRPr sz="1800"/>
            </a:pPr>
            <a:r>
              <a:rPr sz="1200">
                <a:latin typeface="Calibri"/>
                <a:ea typeface="Calibri"/>
                <a:cs typeface="Calibri"/>
                <a:sym typeface="Calibri"/>
              </a:rPr>
              <a:t>Now lets talk about the initial steps you should take to do business with the federal Government.  The first thing you need to do after identifying what type of business you are, is to identify your product or service by determining your Federal Supply Classification code or Product Service Code.  Federal Supply Codes are four digit codes that are used by the Government to describe the products, services, and research and development purchased by the government.  You can go to either one of these websites to find your codes.</a:t>
            </a:r>
            <a:endParaRPr sz="1200">
              <a:latin typeface="Calibri"/>
              <a:ea typeface="Calibri"/>
              <a:cs typeface="Calibri"/>
              <a:sym typeface="Calibri"/>
            </a:endParaRPr>
          </a:p>
          <a:p>
            <a:pPr lvl="0" defTabSz="914400">
              <a:lnSpc>
                <a:spcPct val="100000"/>
              </a:lnSpc>
              <a:defRPr sz="1800"/>
            </a:pPr>
            <a:endParaRPr sz="1200">
              <a:latin typeface="Calibri"/>
              <a:ea typeface="Calibri"/>
              <a:cs typeface="Calibri"/>
              <a:sym typeface="Calibri"/>
            </a:endParaRPr>
          </a:p>
          <a:p>
            <a:pPr lvl="0" defTabSz="914400">
              <a:lnSpc>
                <a:spcPct val="100000"/>
              </a:lnSpc>
              <a:defRPr sz="1800"/>
            </a:pPr>
            <a:r>
              <a:rPr sz="1200">
                <a:latin typeface="Calibri"/>
                <a:ea typeface="Calibri"/>
                <a:cs typeface="Calibri"/>
                <a:sym typeface="Calibri"/>
              </a:rPr>
              <a:t>Next you want to identify your North American Industry Classification Code (NIACS).  NAICS codes are a six digit coding system used to classify business establishments for the purpose of collecting, analyzing, and publishing statistical data related to the US economy.  NAICS organizes establishments into industries according to the similarity in the processes used to produce goods or services.  The SBA uses NAICS codes as a basis for its size standards.  You can find your NAICS code by visiting census.gov/eos/www/naics.</a:t>
            </a:r>
            <a:endParaRPr sz="1200">
              <a:latin typeface="Calibri"/>
              <a:ea typeface="Calibri"/>
              <a:cs typeface="Calibri"/>
              <a:sym typeface="Calibri"/>
            </a:endParaRPr>
          </a:p>
          <a:p>
            <a:pPr lvl="0" defTabSz="914400">
              <a:lnSpc>
                <a:spcPct val="100000"/>
              </a:lnSpc>
              <a:defRPr sz="1800"/>
            </a:pPr>
            <a:endParaRPr sz="1200">
              <a:latin typeface="Calibri"/>
              <a:ea typeface="Calibri"/>
              <a:cs typeface="Calibri"/>
              <a:sym typeface="Calibri"/>
            </a:endParaRPr>
          </a:p>
          <a:p>
            <a:pPr lvl="0" defTabSz="914400">
              <a:lnSpc>
                <a:spcPct val="100000"/>
              </a:lnSpc>
              <a:defRPr sz="1800"/>
            </a:pPr>
            <a:r>
              <a:rPr sz="1200">
                <a:latin typeface="Calibri"/>
                <a:ea typeface="Calibri"/>
                <a:cs typeface="Calibri"/>
                <a:sym typeface="Calibri"/>
              </a:rPr>
              <a:t>Next you want to determine your small business size standard.  A size standard represents the largest size that a business may be to remain classified as a small business for SBA and federal contracting programs.  The definition of “small” varies by industry or NAICS code.  To help determine your small business size standard, visit the website listed above.</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90" name="Shape 90"/>
          <p:cNvSpPr/>
          <p:nvPr>
            <p:ph type="sldImg"/>
          </p:nvPr>
        </p:nvSpPr>
        <p:spPr>
          <a:prstGeom prst="rect">
            <a:avLst/>
          </a:prstGeom>
        </p:spPr>
        <p:txBody>
          <a:bodyPr/>
          <a:lstStyle/>
          <a:p>
            <a:pPr lvl="0"/>
          </a:p>
        </p:txBody>
      </p:sp>
      <p:sp>
        <p:nvSpPr>
          <p:cNvPr id="91" name="Shape 91"/>
          <p:cNvSpPr/>
          <p:nvPr>
            <p:ph type="body" sz="quarter" idx="1"/>
          </p:nvPr>
        </p:nvSpPr>
        <p:spPr>
          <a:prstGeom prst="rect">
            <a:avLst/>
          </a:prstGeom>
        </p:spPr>
        <p:txBody>
          <a:bodyPr/>
          <a:lstStyle/>
          <a:p>
            <a:pPr lvl="0" defTabSz="914400">
              <a:lnSpc>
                <a:spcPct val="100000"/>
              </a:lnSpc>
              <a:defRPr sz="1800"/>
            </a:pPr>
            <a:r>
              <a:rPr sz="1200">
                <a:latin typeface="Calibri"/>
                <a:ea typeface="Calibri"/>
                <a:cs typeface="Calibri"/>
                <a:sym typeface="Calibri"/>
              </a:rPr>
              <a:t>Next we want to ask ourselves “Am I prepared to do business with DoD?”  The first step to preparing is obtaining a DUNS number.  A DUNS number is a unique nine-digit identifier issued and maintained by D&amp;B (Dun &amp; Bradstreet), that verifies the existence of a business entity globally.  D&amp;B assigns DUNS numbers for each physical location of a business, and the good news is it’s absolutely free.  A DUNS number is required to register with the federal government for contracts or grants.</a:t>
            </a:r>
            <a:endParaRPr sz="1200">
              <a:latin typeface="Calibri"/>
              <a:ea typeface="Calibri"/>
              <a:cs typeface="Calibri"/>
              <a:sym typeface="Calibri"/>
            </a:endParaRPr>
          </a:p>
          <a:p>
            <a:pPr lvl="0" defTabSz="914400">
              <a:lnSpc>
                <a:spcPct val="100000"/>
              </a:lnSpc>
              <a:defRPr sz="1800"/>
            </a:pPr>
            <a:endParaRPr sz="1200">
              <a:latin typeface="Calibri"/>
              <a:ea typeface="Calibri"/>
              <a:cs typeface="Calibri"/>
              <a:sym typeface="Calibri"/>
            </a:endParaRPr>
          </a:p>
          <a:p>
            <a:pPr lvl="0" defTabSz="914400">
              <a:lnSpc>
                <a:spcPct val="100000"/>
              </a:lnSpc>
              <a:defRPr sz="1800"/>
            </a:pPr>
            <a:r>
              <a:rPr b="1" sz="1200">
                <a:latin typeface="Calibri"/>
                <a:ea typeface="Calibri"/>
                <a:cs typeface="Calibri"/>
                <a:sym typeface="Calibri"/>
              </a:rPr>
              <a:t>So, What do I need to get my DUNS number?</a:t>
            </a:r>
            <a:endParaRPr sz="1200">
              <a:latin typeface="Calibri"/>
              <a:ea typeface="Calibri"/>
              <a:cs typeface="Calibri"/>
              <a:sym typeface="Calibri"/>
            </a:endParaRPr>
          </a:p>
          <a:p>
            <a:pPr lvl="0" defTabSz="914400">
              <a:lnSpc>
                <a:spcPct val="100000"/>
              </a:lnSpc>
              <a:defRPr sz="1800"/>
            </a:pPr>
            <a:r>
              <a:rPr sz="1200">
                <a:latin typeface="Calibri"/>
                <a:ea typeface="Calibri"/>
                <a:cs typeface="Calibri"/>
                <a:sym typeface="Calibri"/>
              </a:rPr>
              <a:t>Legal name</a:t>
            </a:r>
            <a:endParaRPr sz="1200">
              <a:latin typeface="Calibri"/>
              <a:ea typeface="Calibri"/>
              <a:cs typeface="Calibri"/>
              <a:sym typeface="Calibri"/>
            </a:endParaRPr>
          </a:p>
          <a:p>
            <a:pPr lvl="0" defTabSz="914400">
              <a:lnSpc>
                <a:spcPct val="100000"/>
              </a:lnSpc>
              <a:defRPr sz="1800"/>
            </a:pPr>
            <a:r>
              <a:rPr sz="1200">
                <a:latin typeface="Calibri"/>
                <a:ea typeface="Calibri"/>
                <a:cs typeface="Calibri"/>
                <a:sym typeface="Calibri"/>
              </a:rPr>
              <a:t>Headquarters name and address for you business</a:t>
            </a:r>
            <a:endParaRPr sz="1200">
              <a:latin typeface="Calibri"/>
              <a:ea typeface="Calibri"/>
              <a:cs typeface="Calibri"/>
              <a:sym typeface="Calibri"/>
            </a:endParaRPr>
          </a:p>
          <a:p>
            <a:pPr lvl="0" defTabSz="914400">
              <a:lnSpc>
                <a:spcPct val="100000"/>
              </a:lnSpc>
              <a:defRPr sz="1800"/>
            </a:pPr>
            <a:r>
              <a:rPr sz="1200">
                <a:latin typeface="Calibri"/>
                <a:ea typeface="Calibri"/>
                <a:cs typeface="Calibri"/>
                <a:sym typeface="Calibri"/>
              </a:rPr>
              <a:t>Doing Business As (DBA) or other name by which your business is commonly recognized</a:t>
            </a:r>
            <a:endParaRPr sz="1200">
              <a:latin typeface="Calibri"/>
              <a:ea typeface="Calibri"/>
              <a:cs typeface="Calibri"/>
              <a:sym typeface="Calibri"/>
            </a:endParaRPr>
          </a:p>
          <a:p>
            <a:pPr lvl="0" defTabSz="914400">
              <a:lnSpc>
                <a:spcPct val="100000"/>
              </a:lnSpc>
              <a:defRPr sz="1800"/>
            </a:pPr>
            <a:r>
              <a:rPr sz="1200">
                <a:latin typeface="Calibri"/>
                <a:ea typeface="Calibri"/>
                <a:cs typeface="Calibri"/>
                <a:sym typeface="Calibri"/>
              </a:rPr>
              <a:t>Physical address, City, State and Zip Code</a:t>
            </a:r>
            <a:endParaRPr sz="1200">
              <a:latin typeface="Calibri"/>
              <a:ea typeface="Calibri"/>
              <a:cs typeface="Calibri"/>
              <a:sym typeface="Calibri"/>
            </a:endParaRPr>
          </a:p>
          <a:p>
            <a:pPr lvl="0" defTabSz="914400">
              <a:lnSpc>
                <a:spcPct val="100000"/>
              </a:lnSpc>
              <a:defRPr sz="1800"/>
            </a:pPr>
            <a:r>
              <a:rPr sz="1200">
                <a:latin typeface="Calibri"/>
                <a:ea typeface="Calibri"/>
                <a:cs typeface="Calibri"/>
                <a:sym typeface="Calibri"/>
              </a:rPr>
              <a:t>Mailing address (if separate from headquarters or physical address)</a:t>
            </a:r>
            <a:endParaRPr sz="1200">
              <a:latin typeface="Calibri"/>
              <a:ea typeface="Calibri"/>
              <a:cs typeface="Calibri"/>
              <a:sym typeface="Calibri"/>
            </a:endParaRPr>
          </a:p>
          <a:p>
            <a:pPr lvl="0" defTabSz="914400">
              <a:lnSpc>
                <a:spcPct val="100000"/>
              </a:lnSpc>
              <a:defRPr sz="1800"/>
            </a:pPr>
            <a:r>
              <a:rPr sz="1200">
                <a:latin typeface="Calibri"/>
                <a:ea typeface="Calibri"/>
                <a:cs typeface="Calibri"/>
                <a:sym typeface="Calibri"/>
              </a:rPr>
              <a:t>Telephone number</a:t>
            </a:r>
            <a:endParaRPr sz="1200">
              <a:latin typeface="Calibri"/>
              <a:ea typeface="Calibri"/>
              <a:cs typeface="Calibri"/>
              <a:sym typeface="Calibri"/>
            </a:endParaRPr>
          </a:p>
          <a:p>
            <a:pPr lvl="0" defTabSz="914400">
              <a:lnSpc>
                <a:spcPct val="100000"/>
              </a:lnSpc>
              <a:defRPr sz="1800"/>
            </a:pPr>
            <a:r>
              <a:rPr sz="1200">
                <a:latin typeface="Calibri"/>
                <a:ea typeface="Calibri"/>
                <a:cs typeface="Calibri"/>
                <a:sym typeface="Calibri"/>
              </a:rPr>
              <a:t>Contact name and title</a:t>
            </a:r>
            <a:endParaRPr sz="1200">
              <a:latin typeface="Calibri"/>
              <a:ea typeface="Calibri"/>
              <a:cs typeface="Calibri"/>
              <a:sym typeface="Calibri"/>
            </a:endParaRPr>
          </a:p>
          <a:p>
            <a:pPr lvl="0" defTabSz="914400">
              <a:lnSpc>
                <a:spcPct val="100000"/>
              </a:lnSpc>
              <a:defRPr sz="1800"/>
            </a:pPr>
            <a:r>
              <a:rPr sz="1200">
                <a:latin typeface="Calibri"/>
                <a:ea typeface="Calibri"/>
                <a:cs typeface="Calibri"/>
                <a:sym typeface="Calibri"/>
              </a:rPr>
              <a:t>Number of employees at your physical location</a:t>
            </a:r>
            <a:endParaRPr sz="1200">
              <a:latin typeface="Calibri"/>
              <a:ea typeface="Calibri"/>
              <a:cs typeface="Calibri"/>
              <a:sym typeface="Calibri"/>
            </a:endParaRPr>
          </a:p>
          <a:p>
            <a:pPr lvl="0" defTabSz="914400">
              <a:lnSpc>
                <a:spcPct val="100000"/>
              </a:lnSpc>
              <a:defRPr sz="1800"/>
            </a:pPr>
            <a:r>
              <a:rPr sz="1200">
                <a:latin typeface="Calibri"/>
                <a:ea typeface="Calibri"/>
                <a:cs typeface="Calibri"/>
                <a:sym typeface="Calibri"/>
              </a:rPr>
              <a:t>Whether you are a Home-Based Business</a:t>
            </a:r>
            <a:endParaRPr sz="1200">
              <a:latin typeface="Calibri"/>
              <a:ea typeface="Calibri"/>
              <a:cs typeface="Calibri"/>
              <a:sym typeface="Calibri"/>
            </a:endParaRPr>
          </a:p>
          <a:p>
            <a:pPr lvl="0" defTabSz="914400">
              <a:lnSpc>
                <a:spcPct val="100000"/>
              </a:lnSpc>
              <a:defRPr sz="1800"/>
            </a:pPr>
            <a:endParaRPr sz="1200">
              <a:latin typeface="Calibri"/>
              <a:ea typeface="Calibri"/>
              <a:cs typeface="Calibri"/>
              <a:sym typeface="Calibri"/>
            </a:endParaRPr>
          </a:p>
          <a:p>
            <a:pPr lvl="0" defTabSz="914400">
              <a:lnSpc>
                <a:spcPct val="100000"/>
              </a:lnSpc>
              <a:defRPr sz="1800"/>
            </a:pPr>
            <a:r>
              <a:rPr b="1" sz="1200">
                <a:latin typeface="Calibri"/>
                <a:ea typeface="Calibri"/>
                <a:cs typeface="Calibri"/>
                <a:sym typeface="Calibri"/>
              </a:rPr>
              <a:t>How do I get my DUNS Number?</a:t>
            </a:r>
            <a:endParaRPr sz="1200">
              <a:latin typeface="Calibri"/>
              <a:ea typeface="Calibri"/>
              <a:cs typeface="Calibri"/>
              <a:sym typeface="Calibri"/>
            </a:endParaRPr>
          </a:p>
          <a:p>
            <a:pPr lvl="0" defTabSz="914400">
              <a:lnSpc>
                <a:spcPct val="100000"/>
              </a:lnSpc>
              <a:defRPr sz="1800"/>
            </a:pPr>
            <a:r>
              <a:rPr sz="1200">
                <a:latin typeface="Calibri"/>
                <a:ea typeface="Calibri"/>
                <a:cs typeface="Calibri"/>
                <a:sym typeface="Calibri"/>
              </a:rPr>
              <a:t>You can get your DUNS number by calling the number here and receive your number in about 10 minutes, or you can do a web request which is about a day turn around.</a:t>
            </a:r>
            <a:endParaRPr sz="1200">
              <a:latin typeface="Calibri"/>
              <a:ea typeface="Calibri"/>
              <a:cs typeface="Calibri"/>
              <a:sym typeface="Calibri"/>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97" name="Shape 97"/>
          <p:cNvSpPr/>
          <p:nvPr>
            <p:ph type="sldImg"/>
          </p:nvPr>
        </p:nvSpPr>
        <p:spPr>
          <a:prstGeom prst="rect">
            <a:avLst/>
          </a:prstGeom>
        </p:spPr>
        <p:txBody>
          <a:bodyPr/>
          <a:lstStyle/>
          <a:p>
            <a:pPr lvl="0"/>
          </a:p>
        </p:txBody>
      </p:sp>
      <p:sp>
        <p:nvSpPr>
          <p:cNvPr id="98" name="Shape 98"/>
          <p:cNvSpPr/>
          <p:nvPr>
            <p:ph type="body" sz="quarter" idx="1"/>
          </p:nvPr>
        </p:nvSpPr>
        <p:spPr>
          <a:prstGeom prst="rect">
            <a:avLst/>
          </a:prstGeom>
        </p:spPr>
        <p:txBody>
          <a:bodyPr/>
          <a:lstStyle/>
          <a:p>
            <a:pPr lvl="0" defTabSz="914400">
              <a:lnSpc>
                <a:spcPct val="100000"/>
              </a:lnSpc>
              <a:defRPr sz="1800"/>
            </a:pPr>
            <a:r>
              <a:rPr sz="1200">
                <a:latin typeface="Calibri"/>
                <a:ea typeface="Calibri"/>
                <a:cs typeface="Calibri"/>
                <a:sym typeface="Calibri"/>
              </a:rPr>
              <a:t>Step 2 is to register your business with the System for Award Management (better known as SAM).  SAM is the federal governments primary database of vendors that does business with the government.  This system consolidates the capabilities of other existing federal procurement systems including: the Central Contractor Registry, the Federal Agency Registration, Online Representation and Certification Application, and Excluded Parties List System.  The system is also used as a marketing tool for businesses.  SAM allows government agencies and contractors to search for your company based on your ability, size, location, experience, ownership and more.  Registration in SAM is sometimes referred to as “self-certifying” your small business.  You must be registered in SAM prior to the award of any contract, basic ordering agreement, or blanket agreement. </a:t>
            </a:r>
            <a:endParaRPr sz="1200">
              <a:latin typeface="Calibri"/>
              <a:ea typeface="Calibri"/>
              <a:cs typeface="Calibri"/>
              <a:sym typeface="Calibri"/>
            </a:endParaRPr>
          </a:p>
          <a:p>
            <a:pPr lvl="0" defTabSz="914400">
              <a:lnSpc>
                <a:spcPct val="100000"/>
              </a:lnSpc>
              <a:defRPr sz="1800"/>
            </a:pPr>
            <a:endParaRPr sz="1200">
              <a:latin typeface="Calibri"/>
              <a:ea typeface="Calibri"/>
              <a:cs typeface="Calibri"/>
              <a:sym typeface="Calibri"/>
            </a:endParaRPr>
          </a:p>
          <a:p>
            <a:pPr lvl="0" defTabSz="914400">
              <a:lnSpc>
                <a:spcPct val="100000"/>
              </a:lnSpc>
              <a:defRPr sz="1800"/>
            </a:pPr>
            <a:r>
              <a:rPr sz="1200">
                <a:latin typeface="Calibri"/>
                <a:ea typeface="Calibri"/>
                <a:cs typeface="Calibri"/>
                <a:sym typeface="Calibri"/>
              </a:rPr>
              <a:t>How do I get registered?</a:t>
            </a:r>
            <a:endParaRPr sz="1200">
              <a:latin typeface="Calibri"/>
              <a:ea typeface="Calibri"/>
              <a:cs typeface="Calibri"/>
              <a:sym typeface="Calibri"/>
            </a:endParaRPr>
          </a:p>
          <a:p>
            <a:pPr lvl="0" defTabSz="914400">
              <a:lnSpc>
                <a:spcPct val="100000"/>
              </a:lnSpc>
              <a:defRPr sz="1800"/>
            </a:pPr>
            <a:r>
              <a:rPr sz="1200">
                <a:latin typeface="Calibri"/>
                <a:ea typeface="Calibri"/>
                <a:cs typeface="Calibri"/>
                <a:sym typeface="Calibri"/>
              </a:rPr>
              <a:t>To register in SAM, go to www.sam.gov.</a:t>
            </a: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05" name="Shape 105"/>
          <p:cNvSpPr/>
          <p:nvPr>
            <p:ph type="sldImg"/>
          </p:nvPr>
        </p:nvSpPr>
        <p:spPr>
          <a:prstGeom prst="rect">
            <a:avLst/>
          </a:prstGeom>
        </p:spPr>
        <p:txBody>
          <a:bodyPr/>
          <a:lstStyle/>
          <a:p>
            <a:pPr lvl="0"/>
          </a:p>
        </p:txBody>
      </p:sp>
      <p:sp>
        <p:nvSpPr>
          <p:cNvPr id="106" name="Shape 106"/>
          <p:cNvSpPr/>
          <p:nvPr>
            <p:ph type="body" sz="quarter" idx="1"/>
          </p:nvPr>
        </p:nvSpPr>
        <p:spPr>
          <a:prstGeom prst="rect">
            <a:avLst/>
          </a:prstGeom>
        </p:spPr>
        <p:txBody>
          <a:bodyPr/>
          <a:lstStyle/>
          <a:p>
            <a:pPr lvl="0" defTabSz="914400">
              <a:lnSpc>
                <a:spcPct val="100000"/>
              </a:lnSpc>
              <a:defRPr sz="1800"/>
            </a:pPr>
            <a:r>
              <a:rPr sz="1200">
                <a:latin typeface="Calibri"/>
                <a:ea typeface="Calibri"/>
                <a:cs typeface="Calibri"/>
                <a:sym typeface="Calibri"/>
              </a:rPr>
              <a:t>Who in DoD buys what I sell?  </a:t>
            </a:r>
            <a:endParaRPr sz="1200">
              <a:latin typeface="Calibri"/>
              <a:ea typeface="Calibri"/>
              <a:cs typeface="Calibri"/>
              <a:sym typeface="Calibri"/>
            </a:endParaRPr>
          </a:p>
          <a:p>
            <a:pPr lvl="0" defTabSz="914400">
              <a:lnSpc>
                <a:spcPct val="100000"/>
              </a:lnSpc>
              <a:defRPr sz="1800"/>
            </a:pPr>
            <a:r>
              <a:rPr sz="1200">
                <a:latin typeface="Calibri"/>
                <a:ea typeface="Calibri"/>
                <a:cs typeface="Calibri"/>
                <a:sym typeface="Calibri"/>
              </a:rPr>
              <a:t>The absolute best way to find contracting opportunities is to visit the Federal business Opportunities website at www.fbo.gov.  DoD and all federal contracting activities synopsize proposed requirements and contract awards greater than $25,000 in FedBizOpps.  You can also check out usaSpending.gov.  This site was created to establish a single searchable website, accessible to the public at no cost, that includes the name and location of the entity receiving the award, the amount of the award, the NAICS code, and the funding agency.  </a:t>
            </a:r>
            <a:endParaRPr sz="1200">
              <a:latin typeface="Calibri"/>
              <a:ea typeface="Calibri"/>
              <a:cs typeface="Calibri"/>
              <a:sym typeface="Calibri"/>
            </a:endParaRPr>
          </a:p>
          <a:p>
            <a:pPr lvl="0" defTabSz="914400">
              <a:lnSpc>
                <a:spcPct val="100000"/>
              </a:lnSpc>
              <a:defRPr sz="1800"/>
            </a:pPr>
            <a:endParaRPr sz="1200">
              <a:latin typeface="Calibri"/>
              <a:ea typeface="Calibri"/>
              <a:cs typeface="Calibri"/>
              <a:sym typeface="Calibri"/>
            </a:endParaRPr>
          </a:p>
          <a:p>
            <a:pPr lvl="0" defTabSz="914400">
              <a:lnSpc>
                <a:spcPct val="100000"/>
              </a:lnSpc>
              <a:defRPr sz="1800"/>
            </a:pPr>
            <a:r>
              <a:rPr sz="1200">
                <a:latin typeface="Calibri"/>
                <a:ea typeface="Calibri"/>
                <a:cs typeface="Calibri"/>
                <a:sym typeface="Calibri"/>
              </a:rPr>
              <a:t>DoD Small Business Professionals (SBPs) are also a great source of guidance on which agencies may want to consider procuring your product or service.  These professionals are located at every DoD agency that exercise contracting authority.  A list of Small Business offices can be found at the above website.</a:t>
            </a:r>
            <a:endParaRPr sz="1200">
              <a:latin typeface="Calibri"/>
              <a:ea typeface="Calibri"/>
              <a:cs typeface="Calibri"/>
              <a:sym typeface="Calibri"/>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12" name="Shape 112"/>
          <p:cNvSpPr/>
          <p:nvPr>
            <p:ph type="sldImg"/>
          </p:nvPr>
        </p:nvSpPr>
        <p:spPr>
          <a:prstGeom prst="rect">
            <a:avLst/>
          </a:prstGeom>
        </p:spPr>
        <p:txBody>
          <a:bodyPr/>
          <a:lstStyle/>
          <a:p>
            <a:pPr lvl="0"/>
          </a:p>
        </p:txBody>
      </p:sp>
      <p:sp>
        <p:nvSpPr>
          <p:cNvPr id="113" name="Shape 113"/>
          <p:cNvSpPr/>
          <p:nvPr>
            <p:ph type="body" sz="quarter" idx="1"/>
          </p:nvPr>
        </p:nvSpPr>
        <p:spPr>
          <a:prstGeom prst="rect">
            <a:avLst/>
          </a:prstGeom>
        </p:spPr>
        <p:txBody>
          <a:bodyPr/>
          <a:lstStyle/>
          <a:p>
            <a:pPr lvl="0" defTabSz="914400">
              <a:lnSpc>
                <a:spcPct val="100000"/>
              </a:lnSpc>
              <a:defRPr sz="1800"/>
            </a:pPr>
            <a:r>
              <a:rPr sz="1200">
                <a:latin typeface="Calibri"/>
                <a:ea typeface="Calibri"/>
                <a:cs typeface="Calibri"/>
                <a:sym typeface="Calibri"/>
              </a:rPr>
              <a:t>How do I market my product?</a:t>
            </a:r>
            <a:endParaRPr sz="1200">
              <a:latin typeface="Calibri"/>
              <a:ea typeface="Calibri"/>
              <a:cs typeface="Calibri"/>
              <a:sym typeface="Calibri"/>
            </a:endParaRPr>
          </a:p>
          <a:p>
            <a:pPr lvl="0" defTabSz="914400">
              <a:lnSpc>
                <a:spcPct val="100000"/>
              </a:lnSpc>
              <a:defRPr sz="1800"/>
            </a:pPr>
            <a:r>
              <a:rPr sz="1200">
                <a:latin typeface="Calibri"/>
                <a:ea typeface="Calibri"/>
                <a:cs typeface="Calibri"/>
                <a:sym typeface="Calibri"/>
              </a:rPr>
              <a:t>First and foremost, you must have a marketing presentation.  As a matter of fact, its best to always have two ready at all times.  You need to have a one-page capability sheet, and a full capability presentation.  </a:t>
            </a:r>
            <a:endParaRPr sz="1200">
              <a:latin typeface="Calibri"/>
              <a:ea typeface="Calibri"/>
              <a:cs typeface="Calibri"/>
              <a:sym typeface="Calibri"/>
            </a:endParaRPr>
          </a:p>
          <a:p>
            <a:pPr lvl="0" defTabSz="914400">
              <a:lnSpc>
                <a:spcPct val="100000"/>
              </a:lnSpc>
              <a:defRPr sz="1800"/>
            </a:pPr>
            <a:endParaRPr sz="1200">
              <a:latin typeface="Calibri"/>
              <a:ea typeface="Calibri"/>
              <a:cs typeface="Calibri"/>
              <a:sym typeface="Calibri"/>
            </a:endParaRPr>
          </a:p>
          <a:p>
            <a:pPr lvl="0" defTabSz="914400">
              <a:lnSpc>
                <a:spcPct val="100000"/>
              </a:lnSpc>
              <a:defRPr sz="1800"/>
            </a:pPr>
            <a:r>
              <a:rPr sz="1200">
                <a:latin typeface="Calibri"/>
                <a:ea typeface="Calibri"/>
                <a:cs typeface="Calibri"/>
                <a:sym typeface="Calibri"/>
              </a:rPr>
              <a:t>Your capability sheet should consist of the following things: </a:t>
            </a:r>
            <a:endParaRPr sz="1200">
              <a:latin typeface="Calibri"/>
              <a:ea typeface="Calibri"/>
              <a:cs typeface="Calibri"/>
              <a:sym typeface="Calibri"/>
            </a:endParaRPr>
          </a:p>
          <a:p>
            <a:pPr lvl="0" defTabSz="914400">
              <a:lnSpc>
                <a:spcPct val="100000"/>
              </a:lnSpc>
              <a:defRPr sz="1800"/>
            </a:pPr>
            <a:r>
              <a:rPr sz="1200">
                <a:latin typeface="Calibri"/>
                <a:ea typeface="Calibri"/>
                <a:cs typeface="Calibri"/>
                <a:sym typeface="Calibri"/>
              </a:rPr>
              <a:t>Company name, website, contact info, locations, small business categories, and CAGE code</a:t>
            </a:r>
            <a:endParaRPr sz="1200">
              <a:latin typeface="Calibri"/>
              <a:ea typeface="Calibri"/>
              <a:cs typeface="Calibri"/>
              <a:sym typeface="Calibri"/>
            </a:endParaRPr>
          </a:p>
          <a:p>
            <a:pPr lvl="0" defTabSz="914400">
              <a:lnSpc>
                <a:spcPct val="100000"/>
              </a:lnSpc>
              <a:defRPr sz="1800"/>
            </a:pPr>
            <a:r>
              <a:rPr sz="1200">
                <a:latin typeface="Calibri"/>
                <a:ea typeface="Calibri"/>
                <a:cs typeface="Calibri"/>
                <a:sym typeface="Calibri"/>
              </a:rPr>
              <a:t>Certifications</a:t>
            </a:r>
            <a:endParaRPr sz="1200">
              <a:latin typeface="Calibri"/>
              <a:ea typeface="Calibri"/>
              <a:cs typeface="Calibri"/>
              <a:sym typeface="Calibri"/>
            </a:endParaRPr>
          </a:p>
          <a:p>
            <a:pPr lvl="0" defTabSz="914400">
              <a:lnSpc>
                <a:spcPct val="100000"/>
              </a:lnSpc>
              <a:defRPr sz="1800"/>
            </a:pPr>
            <a:r>
              <a:rPr sz="1200">
                <a:latin typeface="Calibri"/>
                <a:ea typeface="Calibri"/>
                <a:cs typeface="Calibri"/>
                <a:sym typeface="Calibri"/>
              </a:rPr>
              <a:t>NAICS code</a:t>
            </a:r>
            <a:endParaRPr sz="1200">
              <a:latin typeface="Calibri"/>
              <a:ea typeface="Calibri"/>
              <a:cs typeface="Calibri"/>
              <a:sym typeface="Calibri"/>
            </a:endParaRPr>
          </a:p>
          <a:p>
            <a:pPr lvl="0" defTabSz="914400">
              <a:lnSpc>
                <a:spcPct val="100000"/>
              </a:lnSpc>
              <a:defRPr sz="1800"/>
            </a:pPr>
            <a:r>
              <a:rPr sz="1200">
                <a:latin typeface="Calibri"/>
                <a:ea typeface="Calibri"/>
                <a:cs typeface="Calibri"/>
                <a:sym typeface="Calibri"/>
              </a:rPr>
              <a:t>DoD/Federal, state, and local contracts with point of contact</a:t>
            </a:r>
            <a:endParaRPr sz="1200">
              <a:latin typeface="Calibri"/>
              <a:ea typeface="Calibri"/>
              <a:cs typeface="Calibri"/>
              <a:sym typeface="Calibri"/>
            </a:endParaRPr>
          </a:p>
          <a:p>
            <a:pPr lvl="0" defTabSz="914400">
              <a:lnSpc>
                <a:spcPct val="100000"/>
              </a:lnSpc>
              <a:defRPr sz="1800"/>
            </a:pPr>
            <a:r>
              <a:rPr sz="1200">
                <a:latin typeface="Calibri"/>
                <a:ea typeface="Calibri"/>
                <a:cs typeface="Calibri"/>
                <a:sym typeface="Calibri"/>
              </a:rPr>
              <a:t>Significant subcontracts with point of contact</a:t>
            </a:r>
            <a:endParaRPr sz="1200">
              <a:latin typeface="Calibri"/>
              <a:ea typeface="Calibri"/>
              <a:cs typeface="Calibri"/>
              <a:sym typeface="Calibri"/>
            </a:endParaRPr>
          </a:p>
          <a:p>
            <a:pPr lvl="0" defTabSz="914400">
              <a:lnSpc>
                <a:spcPct val="100000"/>
              </a:lnSpc>
              <a:defRPr sz="1800"/>
            </a:pPr>
            <a:r>
              <a:rPr sz="1200">
                <a:latin typeface="Calibri"/>
                <a:ea typeface="Calibri"/>
                <a:cs typeface="Calibri"/>
                <a:sym typeface="Calibri"/>
              </a:rPr>
              <a:t>Government Services Administration (GSA) contracts, if any</a:t>
            </a:r>
            <a:endParaRPr sz="1200">
              <a:latin typeface="Calibri"/>
              <a:ea typeface="Calibri"/>
              <a:cs typeface="Calibri"/>
              <a:sym typeface="Calibri"/>
            </a:endParaRPr>
          </a:p>
          <a:p>
            <a:pPr lvl="0" defTabSz="914400">
              <a:lnSpc>
                <a:spcPct val="100000"/>
              </a:lnSpc>
              <a:defRPr sz="1800"/>
            </a:pPr>
            <a:endParaRPr sz="1200">
              <a:latin typeface="Calibri"/>
              <a:ea typeface="Calibri"/>
              <a:cs typeface="Calibri"/>
              <a:sym typeface="Calibri"/>
            </a:endParaRPr>
          </a:p>
          <a:p>
            <a:pPr lvl="0" defTabSz="914400">
              <a:lnSpc>
                <a:spcPct val="100000"/>
              </a:lnSpc>
              <a:defRPr sz="1800"/>
            </a:pPr>
            <a:r>
              <a:rPr sz="1200">
                <a:latin typeface="Calibri"/>
                <a:ea typeface="Calibri"/>
                <a:cs typeface="Calibri"/>
                <a:sym typeface="Calibri"/>
              </a:rPr>
              <a:t>Now for your full capability presentation, you want to know you audience. Be focused and brief, let the customer know how they will benefit form doing business with you, and identify the problems you will solve for them.</a:t>
            </a:r>
            <a:endParaRPr sz="1200">
              <a:latin typeface="Calibri"/>
              <a:ea typeface="Calibri"/>
              <a:cs typeface="Calibri"/>
              <a:sym typeface="Calibri"/>
            </a:endParaRPr>
          </a:p>
        </p:txBody>
      </p:sp>
    </p:spTree>
  </p:cSld>
  <p:clrMapOvr>
    <a:masterClrMapping/>
  </p:clrMapOvr>
</p:notes>
</file>

<file path=ppt/slideLayouts/_rels/slideLayout1.xml.rels><?xml version="1.0" encoding="UTF-8" standalone="yes"?><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10.xml.rels><?xml version="1.0" encoding="UTF-8" standalone="yes"?><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png"/></Relationships>

</file>

<file path=ppt/slideLayouts/_rels/slideLayout11.xml.rels><?xml version="1.0" encoding="UTF-8" standalone="yes"?><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png"/></Relationships>

</file>

<file path=ppt/slideLayouts/_rels/slideLayout12.xml.rels><?xml version="1.0" encoding="UTF-8" standalone="yes"?><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png"/></Relationships>

</file>

<file path=ppt/slideLayouts/_rels/slideLayout13.xml.rels><?xml version="1.0" encoding="UTF-8" standalone="yes"?><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png"/></Relationships>

</file>

<file path=ppt/slideLayouts/_rels/slideLayout14.xml.rels><?xml version="1.0" encoding="UTF-8" standalone="yes"?><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png"/></Relationships>

</file>

<file path=ppt/slideLayouts/_rels/slideLayout15.xml.rels><?xml version="1.0" encoding="UTF-8" standalone="yes"?><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png"/></Relationships>

</file>

<file path=ppt/slideLayouts/_rels/slideLayout2.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png"/><Relationship Id="rId3" Type="http://schemas.openxmlformats.org/officeDocument/2006/relationships/image" Target="../media/image3.png"/></Relationships>

</file>

<file path=ppt/slideLayouts/slideLayout1.xml><?xml version="1.0" encoding="utf-8"?>
<p:sldLayout xmlns:a="http://schemas.openxmlformats.org/drawingml/2006/main" xmlns:r="http://schemas.openxmlformats.org/officeDocument/2006/relationships" xmlns:p="http://schemas.openxmlformats.org/presentationml/2006/main" type="tx" showMasterSp="0" showMasterPhAnim="1">
  <p:cSld name="Section Header">
    <p:spTree>
      <p:nvGrpSpPr>
        <p:cNvPr id="1" name=""/>
        <p:cNvGrpSpPr/>
        <p:nvPr/>
      </p:nvGrpSpPr>
      <p:grpSpPr>
        <a:xfrm>
          <a:off x="0" y="0"/>
          <a:ext cx="0" cy="0"/>
          <a:chOff x="0" y="0"/>
          <a:chExt cx="0" cy="0"/>
        </a:xfrm>
      </p:grpSpPr>
      <p:sp>
        <p:nvSpPr>
          <p:cNvPr id="7" name="Shape 7"/>
          <p:cNvSpPr/>
          <p:nvPr>
            <p:ph type="title"/>
          </p:nvPr>
        </p:nvSpPr>
        <p:spPr>
          <a:xfrm>
            <a:off x="722312" y="4406901"/>
            <a:ext cx="7772401" cy="2451099"/>
          </a:xfrm>
          <a:prstGeom prst="rect">
            <a:avLst/>
          </a:prstGeom>
        </p:spPr>
        <p:txBody>
          <a:bodyPr anchor="t">
            <a:normAutofit fontScale="100000" lnSpcReduction="0"/>
          </a:bodyPr>
          <a:lstStyle>
            <a:lvl1pPr algn="l">
              <a:defRPr b="0" sz="2000">
                <a:solidFill>
                  <a:srgbClr val="808080"/>
                </a:solidFill>
              </a:defRPr>
            </a:lvl1pPr>
          </a:lstStyle>
          <a:p>
            <a:pPr lvl="0">
              <a:defRPr sz="1800">
                <a:solidFill>
                  <a:srgbClr val="000000"/>
                </a:solidFill>
              </a:defRPr>
            </a:pPr>
            <a:r>
              <a:rPr sz="2000">
                <a:solidFill>
                  <a:srgbClr val="808080"/>
                </a:solidFill>
              </a:rPr>
              <a:t>Click to edit master title style</a:t>
            </a:r>
          </a:p>
        </p:txBody>
      </p:sp>
      <p:sp>
        <p:nvSpPr>
          <p:cNvPr id="8" name="Shape 8"/>
          <p:cNvSpPr/>
          <p:nvPr>
            <p:ph type="body" idx="1"/>
          </p:nvPr>
        </p:nvSpPr>
        <p:spPr>
          <a:xfrm>
            <a:off x="722312" y="1192213"/>
            <a:ext cx="7772401" cy="3214688"/>
          </a:xfrm>
          <a:prstGeom prst="rect">
            <a:avLst/>
          </a:prstGeom>
        </p:spPr>
        <p:txBody>
          <a:bodyPr lIns="0" tIns="0" rIns="0" bIns="0" anchor="b"/>
          <a:lstStyle/>
          <a:p>
            <a:pPr lvl="0" marL="0" indent="0">
              <a:spcBef>
                <a:spcPts val="700"/>
              </a:spcBef>
              <a:buSzTx/>
              <a:buFontTx/>
              <a:buNone/>
              <a:defRPr b="1" sz="3200">
                <a:solidFill>
                  <a:srgbClr val="0F253F"/>
                </a:solidFill>
                <a:latin typeface="Times New Roman"/>
                <a:ea typeface="Times New Roman"/>
                <a:cs typeface="Times New Roman"/>
                <a:sym typeface="Times New Roman"/>
              </a:defRPr>
            </a:pPr>
          </a:p>
        </p:txBody>
      </p:sp>
      <p:sp>
        <p:nvSpPr>
          <p:cNvPr id="9" name="Shape 9"/>
          <p:cNvSpPr/>
          <p:nvPr>
            <p:ph type="sldNum" sz="quarter" idx="2"/>
          </p:nvPr>
        </p:nvSpPr>
        <p:spPr>
          <a:xfrm>
            <a:off x="8693726" y="6608286"/>
            <a:ext cx="457201" cy="134306"/>
          </a:xfrm>
          <a:prstGeom prst="rect">
            <a:avLst/>
          </a:prstGeom>
        </p:spPr>
        <p:txBody>
          <a:bodyPr/>
          <a:lstStyle/>
          <a:p>
            <a:pPr lvl="0"/>
            <a:fld id="{86CB4B4D-7CA3-9044-876B-883B54F8677D}" type="slidenum"/>
          </a:p>
        </p:txBody>
      </p:sp>
      <p:pic>
        <p:nvPicPr>
          <p:cNvPr id="10" name="image2.png"/>
          <p:cNvPicPr/>
          <p:nvPr/>
        </p:nvPicPr>
        <p:blipFill>
          <a:blip r:embed="rId2">
            <a:extLst/>
          </a:blip>
          <a:stretch>
            <a:fillRect/>
          </a:stretch>
        </p:blipFill>
        <p:spPr>
          <a:xfrm>
            <a:off x="990600" y="762000"/>
            <a:ext cx="2209800" cy="2229673"/>
          </a:xfrm>
          <a:prstGeom prst="rect">
            <a:avLst/>
          </a:prstGeom>
          <a:ln w="12700">
            <a:miter lim="400000"/>
          </a:ln>
        </p:spPr>
      </p:pic>
    </p:spTree>
  </p:cSld>
  <p:clrMapOvr>
    <a:masterClrMapping/>
  </p:clrMapOvr>
  <p:transition spd="med" advClick="1"/>
</p:sldLayout>
</file>

<file path=ppt/slideLayouts/slideLayout10.xml><?xml version="1.0" encoding="utf-8"?>
<p:sldLayout xmlns:a="http://schemas.openxmlformats.org/drawingml/2006/main" xmlns:r="http://schemas.openxmlformats.org/officeDocument/2006/relationships" xmlns:p="http://schemas.openxmlformats.org/presentationml/2006/main" type="tx" showMasterSp="1" showMasterPhAnim="1">
  <p:cSld name="1_Title and Content">
    <p:bg>
      <p:bgPr>
        <a:blipFill rotWithShape="1">
          <a:blip r:embed="rId2"/>
          <a:srcRect l="0" t="0" r="0" b="0"/>
          <a:stretch>
            <a:fillRect/>
          </a:stretch>
        </a:blipFill>
      </p:bgPr>
    </p:bg>
    <p:spTree>
      <p:nvGrpSpPr>
        <p:cNvPr id="1" name=""/>
        <p:cNvGrpSpPr/>
        <p:nvPr/>
      </p:nvGrpSpPr>
      <p:grpSpPr>
        <a:xfrm>
          <a:off x="0" y="0"/>
          <a:ext cx="0" cy="0"/>
          <a:chOff x="0" y="0"/>
          <a:chExt cx="0" cy="0"/>
        </a:xfrm>
      </p:grpSpPr>
      <p:sp>
        <p:nvSpPr>
          <p:cNvPr id="42" name="Shape 42"/>
          <p:cNvSpPr/>
          <p:nvPr>
            <p:ph type="title"/>
          </p:nvPr>
        </p:nvSpPr>
        <p:spPr>
          <a:prstGeom prst="rect">
            <a:avLst/>
          </a:prstGeom>
        </p:spPr>
        <p:txBody>
          <a:bodyPr/>
          <a:lstStyle>
            <a:lvl1pPr>
              <a:defRPr>
                <a:solidFill>
                  <a:srgbClr val="FFFFFF"/>
                </a:solidFill>
              </a:defRPr>
            </a:lvl1pPr>
          </a:lstStyle>
          <a:p>
            <a:pPr lvl="0">
              <a:defRPr b="0" sz="1800">
                <a:solidFill>
                  <a:srgbClr val="000000"/>
                </a:solidFill>
              </a:defRPr>
            </a:pPr>
            <a:r>
              <a:rPr b="1" sz="2400">
                <a:solidFill>
                  <a:srgbClr val="FFFFFF"/>
                </a:solidFill>
              </a:rPr>
              <a:t>Click to edit Master title style</a:t>
            </a:r>
          </a:p>
        </p:txBody>
      </p:sp>
      <p:sp>
        <p:nvSpPr>
          <p:cNvPr id="43" name="Shape 43"/>
          <p:cNvSpPr/>
          <p:nvPr>
            <p:ph type="body" idx="1"/>
          </p:nvPr>
        </p:nvSpPr>
        <p:spPr>
          <a:prstGeom prst="rect">
            <a:avLst/>
          </a:prstGeom>
        </p:spPr>
        <p:txBody>
          <a:bodyPr/>
          <a:lstStyle>
            <a:lvl1pPr>
              <a:defRPr>
                <a:solidFill>
                  <a:srgbClr val="DCE6F2"/>
                </a:solidFill>
              </a:defRPr>
            </a:lvl1pPr>
            <a:lvl2pPr>
              <a:defRPr>
                <a:solidFill>
                  <a:srgbClr val="DCE6F2"/>
                </a:solidFill>
              </a:defRPr>
            </a:lvl2pPr>
            <a:lvl3pPr>
              <a:defRPr>
                <a:solidFill>
                  <a:srgbClr val="DCE6F2"/>
                </a:solidFill>
              </a:defRPr>
            </a:lvl3pPr>
            <a:lvl4pPr>
              <a:defRPr>
                <a:solidFill>
                  <a:srgbClr val="DCE6F2"/>
                </a:solidFill>
              </a:defRPr>
            </a:lvl4pPr>
            <a:lvl5pPr>
              <a:defRPr>
                <a:solidFill>
                  <a:srgbClr val="DCE6F2"/>
                </a:solidFill>
              </a:defRPr>
            </a:lvl5pPr>
          </a:lstStyle>
          <a:p>
            <a:pPr lvl="0">
              <a:defRPr sz="1800">
                <a:solidFill>
                  <a:srgbClr val="000000"/>
                </a:solidFill>
              </a:defRPr>
            </a:pPr>
            <a:r>
              <a:rPr sz="2400">
                <a:solidFill>
                  <a:srgbClr val="DCE6F2"/>
                </a:solidFill>
              </a:rPr>
              <a:t>Click to edit Master text styles</a:t>
            </a:r>
            <a:endParaRPr sz="2400">
              <a:solidFill>
                <a:srgbClr val="DCE6F2"/>
              </a:solidFill>
            </a:endParaRPr>
          </a:p>
          <a:p>
            <a:pPr lvl="1">
              <a:defRPr sz="1800">
                <a:solidFill>
                  <a:srgbClr val="000000"/>
                </a:solidFill>
              </a:defRPr>
            </a:pPr>
            <a:r>
              <a:rPr sz="2400">
                <a:solidFill>
                  <a:srgbClr val="DCE6F2"/>
                </a:solidFill>
              </a:rPr>
              <a:t>Second level</a:t>
            </a:r>
            <a:endParaRPr sz="2400">
              <a:solidFill>
                <a:srgbClr val="DCE6F2"/>
              </a:solidFill>
            </a:endParaRPr>
          </a:p>
          <a:p>
            <a:pPr lvl="2">
              <a:defRPr sz="1800">
                <a:solidFill>
                  <a:srgbClr val="000000"/>
                </a:solidFill>
              </a:defRPr>
            </a:pPr>
            <a:r>
              <a:rPr sz="2400">
                <a:solidFill>
                  <a:srgbClr val="DCE6F2"/>
                </a:solidFill>
              </a:rPr>
              <a:t>Third level</a:t>
            </a:r>
            <a:endParaRPr sz="2400">
              <a:solidFill>
                <a:srgbClr val="DCE6F2"/>
              </a:solidFill>
            </a:endParaRPr>
          </a:p>
          <a:p>
            <a:pPr lvl="3">
              <a:defRPr sz="1800">
                <a:solidFill>
                  <a:srgbClr val="000000"/>
                </a:solidFill>
              </a:defRPr>
            </a:pPr>
            <a:r>
              <a:rPr sz="2400">
                <a:solidFill>
                  <a:srgbClr val="DCE6F2"/>
                </a:solidFill>
              </a:rPr>
              <a:t>Fourth level</a:t>
            </a:r>
            <a:endParaRPr sz="2400">
              <a:solidFill>
                <a:srgbClr val="DCE6F2"/>
              </a:solidFill>
            </a:endParaRPr>
          </a:p>
          <a:p>
            <a:pPr lvl="4">
              <a:defRPr sz="1800">
                <a:solidFill>
                  <a:srgbClr val="000000"/>
                </a:solidFill>
              </a:defRPr>
            </a:pPr>
            <a:r>
              <a:rPr sz="2400">
                <a:solidFill>
                  <a:srgbClr val="DCE6F2"/>
                </a:solidFill>
              </a:rPr>
              <a:t>Fifth level</a:t>
            </a:r>
          </a:p>
        </p:txBody>
      </p:sp>
      <p:sp>
        <p:nvSpPr>
          <p:cNvPr id="44" name="Shape 44"/>
          <p:cNvSpPr/>
          <p:nvPr>
            <p:ph type="sldNum" sz="quarter" idx="2"/>
          </p:nvPr>
        </p:nvSpPr>
        <p:spPr>
          <a:xfrm>
            <a:off x="8686800" y="6608286"/>
            <a:ext cx="457200" cy="134306"/>
          </a:xfrm>
          <a:prstGeom prst="rect">
            <a:avLst/>
          </a:prstGeom>
        </p:spPr>
        <p:txBody>
          <a:bodyPr/>
          <a:lstStyle>
            <a:lvl1pPr>
              <a:defRPr>
                <a:solidFill>
                  <a:srgbClr val="FFFFFF"/>
                </a:solidFill>
              </a:defRPr>
            </a:lvl1pPr>
          </a:lstStyle>
          <a:p>
            <a:pPr lvl="0"/>
            <a:fld id="{86CB4B4D-7CA3-9044-876B-883B54F8677D}" type="slidenum"/>
          </a:p>
        </p:txBody>
      </p:sp>
    </p:spTree>
  </p:cSld>
  <p:clrMapOvr>
    <a:masterClrMapping/>
  </p:clrMapOvr>
  <p:transition spd="med" advClick="1"/>
</p:sldLayout>
</file>

<file path=ppt/slideLayouts/slideLayout11.xml><?xml version="1.0" encoding="utf-8"?>
<p:sldLayout xmlns:a="http://schemas.openxmlformats.org/drawingml/2006/main" xmlns:r="http://schemas.openxmlformats.org/officeDocument/2006/relationships" xmlns:p="http://schemas.openxmlformats.org/presentationml/2006/main" type="tx" showMasterSp="1" showMasterPhAnim="1">
  <p:cSld name="1_Two Content">
    <p:bg>
      <p:bgPr>
        <a:blipFill rotWithShape="1">
          <a:blip r:embed="rId2"/>
          <a:srcRect l="0" t="0" r="0" b="0"/>
          <a:stretch>
            <a:fillRect/>
          </a:stretch>
        </a:blipFill>
      </p:bgPr>
    </p:bg>
    <p:spTree>
      <p:nvGrpSpPr>
        <p:cNvPr id="1" name=""/>
        <p:cNvGrpSpPr/>
        <p:nvPr/>
      </p:nvGrpSpPr>
      <p:grpSpPr>
        <a:xfrm>
          <a:off x="0" y="0"/>
          <a:ext cx="0" cy="0"/>
          <a:chOff x="0" y="0"/>
          <a:chExt cx="0" cy="0"/>
        </a:xfrm>
      </p:grpSpPr>
      <p:sp>
        <p:nvSpPr>
          <p:cNvPr id="46" name="Shape 46"/>
          <p:cNvSpPr/>
          <p:nvPr>
            <p:ph type="title"/>
          </p:nvPr>
        </p:nvSpPr>
        <p:spPr>
          <a:prstGeom prst="rect">
            <a:avLst/>
          </a:prstGeom>
        </p:spPr>
        <p:txBody>
          <a:bodyPr/>
          <a:lstStyle>
            <a:lvl1pPr>
              <a:defRPr>
                <a:solidFill>
                  <a:srgbClr val="FFFFFF"/>
                </a:solidFill>
              </a:defRPr>
            </a:lvl1pPr>
          </a:lstStyle>
          <a:p>
            <a:pPr lvl="0">
              <a:defRPr b="0" sz="1800">
                <a:solidFill>
                  <a:srgbClr val="000000"/>
                </a:solidFill>
              </a:defRPr>
            </a:pPr>
            <a:r>
              <a:rPr b="1" sz="2400">
                <a:solidFill>
                  <a:srgbClr val="FFFFFF"/>
                </a:solidFill>
              </a:rPr>
              <a:t>Click to edit Master title style</a:t>
            </a:r>
          </a:p>
        </p:txBody>
      </p:sp>
      <p:sp>
        <p:nvSpPr>
          <p:cNvPr id="47" name="Shape 47"/>
          <p:cNvSpPr/>
          <p:nvPr>
            <p:ph type="body" idx="1"/>
          </p:nvPr>
        </p:nvSpPr>
        <p:spPr>
          <a:xfrm>
            <a:off x="457200" y="1600200"/>
            <a:ext cx="4038600" cy="5257800"/>
          </a:xfrm>
          <a:prstGeom prst="rect">
            <a:avLst/>
          </a:prstGeom>
        </p:spPr>
        <p:txBody>
          <a:bodyPr/>
          <a:lstStyle>
            <a:lvl1pPr>
              <a:defRPr>
                <a:solidFill>
                  <a:srgbClr val="DCE6F2"/>
                </a:solidFill>
              </a:defRPr>
            </a:lvl1pPr>
            <a:lvl2pPr>
              <a:defRPr>
                <a:solidFill>
                  <a:srgbClr val="DCE6F2"/>
                </a:solidFill>
              </a:defRPr>
            </a:lvl2pPr>
            <a:lvl3pPr>
              <a:defRPr>
                <a:solidFill>
                  <a:srgbClr val="DCE6F2"/>
                </a:solidFill>
              </a:defRPr>
            </a:lvl3pPr>
            <a:lvl4pPr>
              <a:defRPr>
                <a:solidFill>
                  <a:srgbClr val="DCE6F2"/>
                </a:solidFill>
              </a:defRPr>
            </a:lvl4pPr>
            <a:lvl5pPr>
              <a:defRPr>
                <a:solidFill>
                  <a:srgbClr val="DCE6F2"/>
                </a:solidFill>
              </a:defRPr>
            </a:lvl5pPr>
          </a:lstStyle>
          <a:p>
            <a:pPr lvl="0">
              <a:defRPr sz="1800">
                <a:solidFill>
                  <a:srgbClr val="000000"/>
                </a:solidFill>
              </a:defRPr>
            </a:pPr>
            <a:r>
              <a:rPr sz="2400">
                <a:solidFill>
                  <a:srgbClr val="DCE6F2"/>
                </a:solidFill>
              </a:rPr>
              <a:t>Click to edit Master text styles</a:t>
            </a:r>
            <a:endParaRPr sz="2400">
              <a:solidFill>
                <a:srgbClr val="DCE6F2"/>
              </a:solidFill>
            </a:endParaRPr>
          </a:p>
          <a:p>
            <a:pPr lvl="1">
              <a:defRPr sz="1800">
                <a:solidFill>
                  <a:srgbClr val="000000"/>
                </a:solidFill>
              </a:defRPr>
            </a:pPr>
            <a:r>
              <a:rPr sz="2400">
                <a:solidFill>
                  <a:srgbClr val="DCE6F2"/>
                </a:solidFill>
              </a:rPr>
              <a:t>Second level</a:t>
            </a:r>
            <a:endParaRPr sz="2400">
              <a:solidFill>
                <a:srgbClr val="DCE6F2"/>
              </a:solidFill>
            </a:endParaRPr>
          </a:p>
          <a:p>
            <a:pPr lvl="2">
              <a:defRPr sz="1800">
                <a:solidFill>
                  <a:srgbClr val="000000"/>
                </a:solidFill>
              </a:defRPr>
            </a:pPr>
            <a:r>
              <a:rPr sz="2400">
                <a:solidFill>
                  <a:srgbClr val="DCE6F2"/>
                </a:solidFill>
              </a:rPr>
              <a:t>Third level</a:t>
            </a:r>
            <a:endParaRPr sz="2400">
              <a:solidFill>
                <a:srgbClr val="DCE6F2"/>
              </a:solidFill>
            </a:endParaRPr>
          </a:p>
          <a:p>
            <a:pPr lvl="3">
              <a:defRPr sz="1800">
                <a:solidFill>
                  <a:srgbClr val="000000"/>
                </a:solidFill>
              </a:defRPr>
            </a:pPr>
            <a:r>
              <a:rPr sz="2400">
                <a:solidFill>
                  <a:srgbClr val="DCE6F2"/>
                </a:solidFill>
              </a:rPr>
              <a:t>Fourth level</a:t>
            </a:r>
            <a:endParaRPr sz="2400">
              <a:solidFill>
                <a:srgbClr val="DCE6F2"/>
              </a:solidFill>
            </a:endParaRPr>
          </a:p>
          <a:p>
            <a:pPr lvl="4">
              <a:defRPr sz="1800">
                <a:solidFill>
                  <a:srgbClr val="000000"/>
                </a:solidFill>
              </a:defRPr>
            </a:pPr>
            <a:r>
              <a:rPr sz="2400">
                <a:solidFill>
                  <a:srgbClr val="DCE6F2"/>
                </a:solidFill>
              </a:rPr>
              <a:t>Fifth level</a:t>
            </a:r>
          </a:p>
        </p:txBody>
      </p:sp>
      <p:sp>
        <p:nvSpPr>
          <p:cNvPr id="48" name="Shape 48"/>
          <p:cNvSpPr/>
          <p:nvPr>
            <p:ph type="sldNum" sz="quarter" idx="2"/>
          </p:nvPr>
        </p:nvSpPr>
        <p:spPr>
          <a:xfrm>
            <a:off x="8686800" y="6608286"/>
            <a:ext cx="457200" cy="134306"/>
          </a:xfrm>
          <a:prstGeom prst="rect">
            <a:avLst/>
          </a:prstGeom>
        </p:spPr>
        <p:txBody>
          <a:bodyPr/>
          <a:lstStyle>
            <a:lvl1pPr>
              <a:defRPr>
                <a:solidFill>
                  <a:srgbClr val="FFFFFF"/>
                </a:solidFill>
              </a:defRPr>
            </a:lvl1pPr>
          </a:lstStyle>
          <a:p>
            <a:pPr lvl="0"/>
            <a:fld id="{86CB4B4D-7CA3-9044-876B-883B54F8677D}" type="slidenum"/>
          </a:p>
        </p:txBody>
      </p:sp>
    </p:spTree>
  </p:cSld>
  <p:clrMapOvr>
    <a:masterClrMapping/>
  </p:clrMapOvr>
  <p:transition spd="med" advClick="1"/>
</p:sldLayout>
</file>

<file path=ppt/slideLayouts/slideLayout12.xml><?xml version="1.0" encoding="utf-8"?>
<p:sldLayout xmlns:a="http://schemas.openxmlformats.org/drawingml/2006/main" xmlns:r="http://schemas.openxmlformats.org/officeDocument/2006/relationships" xmlns:p="http://schemas.openxmlformats.org/presentationml/2006/main" type="tx" showMasterSp="1" showMasterPhAnim="1">
  <p:cSld name="1_Comparison">
    <p:bg>
      <p:bgPr>
        <a:blipFill rotWithShape="1">
          <a:blip r:embed="rId2"/>
          <a:srcRect l="0" t="0" r="0" b="0"/>
          <a:stretch>
            <a:fillRect/>
          </a:stretch>
        </a:blipFill>
      </p:bgPr>
    </p:bg>
    <p:spTree>
      <p:nvGrpSpPr>
        <p:cNvPr id="1" name=""/>
        <p:cNvGrpSpPr/>
        <p:nvPr/>
      </p:nvGrpSpPr>
      <p:grpSpPr>
        <a:xfrm>
          <a:off x="0" y="0"/>
          <a:ext cx="0" cy="0"/>
          <a:chOff x="0" y="0"/>
          <a:chExt cx="0" cy="0"/>
        </a:xfrm>
      </p:grpSpPr>
      <p:sp>
        <p:nvSpPr>
          <p:cNvPr id="50" name="Shape 50"/>
          <p:cNvSpPr/>
          <p:nvPr>
            <p:ph type="title"/>
          </p:nvPr>
        </p:nvSpPr>
        <p:spPr>
          <a:xfrm>
            <a:off x="457200" y="181332"/>
            <a:ext cx="7620000" cy="950155"/>
          </a:xfrm>
          <a:prstGeom prst="rect">
            <a:avLst/>
          </a:prstGeom>
        </p:spPr>
        <p:txBody>
          <a:bodyPr/>
          <a:lstStyle>
            <a:lvl1pPr>
              <a:defRPr>
                <a:solidFill>
                  <a:srgbClr val="FFFFFF"/>
                </a:solidFill>
              </a:defRPr>
            </a:lvl1pPr>
          </a:lstStyle>
          <a:p>
            <a:pPr lvl="0">
              <a:defRPr b="0" sz="1800">
                <a:solidFill>
                  <a:srgbClr val="000000"/>
                </a:solidFill>
              </a:defRPr>
            </a:pPr>
            <a:r>
              <a:rPr b="1" sz="2400">
                <a:solidFill>
                  <a:srgbClr val="FFFFFF"/>
                </a:solidFill>
              </a:rPr>
              <a:t>Click to edit Master title style</a:t>
            </a:r>
          </a:p>
        </p:txBody>
      </p:sp>
      <p:sp>
        <p:nvSpPr>
          <p:cNvPr id="51" name="Shape 51"/>
          <p:cNvSpPr/>
          <p:nvPr>
            <p:ph type="body" idx="1"/>
          </p:nvPr>
        </p:nvSpPr>
        <p:spPr>
          <a:xfrm>
            <a:off x="457200" y="1131486"/>
            <a:ext cx="4040188" cy="1043390"/>
          </a:xfrm>
          <a:prstGeom prst="rect">
            <a:avLst/>
          </a:prstGeom>
        </p:spPr>
        <p:txBody>
          <a:bodyPr anchor="b"/>
          <a:lstStyle>
            <a:lvl1pPr marL="0" indent="0">
              <a:spcBef>
                <a:spcPts val="400"/>
              </a:spcBef>
              <a:buSzTx/>
              <a:buFontTx/>
              <a:buNone/>
              <a:defRPr b="1" sz="2000">
                <a:solidFill>
                  <a:srgbClr val="FFFFFF"/>
                </a:solidFill>
                <a:latin typeface="Times New Roman"/>
                <a:ea typeface="Times New Roman"/>
                <a:cs typeface="Times New Roman"/>
                <a:sym typeface="Times New Roman"/>
              </a:defRPr>
            </a:lvl1pPr>
          </a:lstStyle>
          <a:p>
            <a:pPr lvl="0">
              <a:defRPr b="0" sz="1800">
                <a:solidFill>
                  <a:srgbClr val="000000"/>
                </a:solidFill>
              </a:defRPr>
            </a:pPr>
            <a:r>
              <a:rPr b="1" sz="2000">
                <a:solidFill>
                  <a:srgbClr val="FFFFFF"/>
                </a:solidFill>
              </a:rPr>
              <a:t>Click to edit Master text styles</a:t>
            </a:r>
          </a:p>
        </p:txBody>
      </p:sp>
      <p:sp>
        <p:nvSpPr>
          <p:cNvPr id="52" name="Shape 52"/>
          <p:cNvSpPr/>
          <p:nvPr>
            <p:ph type="sldNum" sz="quarter" idx="2"/>
          </p:nvPr>
        </p:nvSpPr>
        <p:spPr>
          <a:xfrm>
            <a:off x="8686800" y="6608286"/>
            <a:ext cx="457200" cy="134306"/>
          </a:xfrm>
          <a:prstGeom prst="rect">
            <a:avLst/>
          </a:prstGeom>
        </p:spPr>
        <p:txBody>
          <a:bodyPr/>
          <a:lstStyle>
            <a:lvl1pPr>
              <a:defRPr>
                <a:solidFill>
                  <a:srgbClr val="FFFFFF"/>
                </a:solidFill>
              </a:defRPr>
            </a:lvl1pPr>
          </a:lstStyle>
          <a:p>
            <a:pPr lvl="0"/>
            <a:fld id="{86CB4B4D-7CA3-9044-876B-883B54F8677D}" type="slidenum"/>
          </a:p>
        </p:txBody>
      </p:sp>
    </p:spTree>
  </p:cSld>
  <p:clrMapOvr>
    <a:masterClrMapping/>
  </p:clrMapOvr>
  <p:transition spd="med" advClick="1"/>
</p:sldLayout>
</file>

<file path=ppt/slideLayouts/slideLayout13.xml><?xml version="1.0" encoding="utf-8"?>
<p:sldLayout xmlns:a="http://schemas.openxmlformats.org/drawingml/2006/main" xmlns:r="http://schemas.openxmlformats.org/officeDocument/2006/relationships" xmlns:p="http://schemas.openxmlformats.org/presentationml/2006/main" type="tx" showMasterSp="1" showMasterPhAnim="1">
  <p:cSld name="1_Title Only">
    <p:bg>
      <p:bgPr>
        <a:blipFill rotWithShape="1">
          <a:blip r:embed="rId2"/>
          <a:srcRect l="0" t="0" r="0" b="0"/>
          <a:stretch>
            <a:fillRect/>
          </a:stretch>
        </a:blipFill>
      </p:bgPr>
    </p:bg>
    <p:spTree>
      <p:nvGrpSpPr>
        <p:cNvPr id="1" name=""/>
        <p:cNvGrpSpPr/>
        <p:nvPr/>
      </p:nvGrpSpPr>
      <p:grpSpPr>
        <a:xfrm>
          <a:off x="0" y="0"/>
          <a:ext cx="0" cy="0"/>
          <a:chOff x="0" y="0"/>
          <a:chExt cx="0" cy="0"/>
        </a:xfrm>
      </p:grpSpPr>
      <p:sp>
        <p:nvSpPr>
          <p:cNvPr id="54" name="Shape 54"/>
          <p:cNvSpPr/>
          <p:nvPr>
            <p:ph type="sldNum" sz="quarter" idx="2"/>
          </p:nvPr>
        </p:nvSpPr>
        <p:spPr>
          <a:xfrm>
            <a:off x="8686800" y="6608286"/>
            <a:ext cx="457200" cy="134306"/>
          </a:xfrm>
          <a:prstGeom prst="rect">
            <a:avLst/>
          </a:prstGeom>
        </p:spPr>
        <p:txBody>
          <a:bodyPr/>
          <a:lstStyle>
            <a:lvl1pPr>
              <a:defRPr>
                <a:solidFill>
                  <a:srgbClr val="FFFFFF"/>
                </a:solidFill>
              </a:defRPr>
            </a:lvl1pPr>
          </a:lstStyle>
          <a:p>
            <a:pPr lvl="0"/>
            <a:fld id="{86CB4B4D-7CA3-9044-876B-883B54F8677D}" type="slidenum"/>
          </a:p>
        </p:txBody>
      </p:sp>
      <p:sp>
        <p:nvSpPr>
          <p:cNvPr id="55" name="Shape 55"/>
          <p:cNvSpPr/>
          <p:nvPr>
            <p:ph type="title"/>
          </p:nvPr>
        </p:nvSpPr>
        <p:spPr>
          <a:prstGeom prst="rect">
            <a:avLst/>
          </a:prstGeom>
        </p:spPr>
        <p:txBody>
          <a:bodyPr/>
          <a:lstStyle>
            <a:lvl1pPr>
              <a:defRPr>
                <a:solidFill>
                  <a:srgbClr val="FFFFFF"/>
                </a:solidFill>
              </a:defRPr>
            </a:lvl1pPr>
          </a:lstStyle>
          <a:p>
            <a:pPr lvl="0">
              <a:defRPr b="0" sz="1800">
                <a:solidFill>
                  <a:srgbClr val="000000"/>
                </a:solidFill>
              </a:defRPr>
            </a:pPr>
            <a:r>
              <a:rPr b="1" sz="2400">
                <a:solidFill>
                  <a:srgbClr val="FFFFFF"/>
                </a:solidFill>
              </a:rPr>
              <a:t>Click to edit Master title style</a:t>
            </a:r>
          </a:p>
        </p:txBody>
      </p:sp>
    </p:spTree>
  </p:cSld>
  <p:clrMapOvr>
    <a:masterClrMapping/>
  </p:clrMapOvr>
  <p:transition spd="med" advClick="1"/>
</p:sldLayout>
</file>

<file path=ppt/slideLayouts/slideLayout14.xml><?xml version="1.0" encoding="utf-8"?>
<p:sldLayout xmlns:a="http://schemas.openxmlformats.org/drawingml/2006/main" xmlns:r="http://schemas.openxmlformats.org/officeDocument/2006/relationships" xmlns:p="http://schemas.openxmlformats.org/presentationml/2006/main" type="tx" showMasterSp="1" showMasterPhAnim="1">
  <p:cSld name="1_Blank">
    <p:bg>
      <p:bgPr>
        <a:blipFill rotWithShape="1">
          <a:blip r:embed="rId2"/>
          <a:srcRect l="0" t="0" r="0" b="0"/>
          <a:stretch>
            <a:fillRect/>
          </a:stretch>
        </a:blipFill>
      </p:bgPr>
    </p:bg>
    <p:spTree>
      <p:nvGrpSpPr>
        <p:cNvPr id="1" name=""/>
        <p:cNvGrpSpPr/>
        <p:nvPr/>
      </p:nvGrpSpPr>
      <p:grpSpPr>
        <a:xfrm>
          <a:off x="0" y="0"/>
          <a:ext cx="0" cy="0"/>
          <a:chOff x="0" y="0"/>
          <a:chExt cx="0" cy="0"/>
        </a:xfrm>
      </p:grpSpPr>
      <p:sp>
        <p:nvSpPr>
          <p:cNvPr id="57" name="Shape 57"/>
          <p:cNvSpPr/>
          <p:nvPr>
            <p:ph type="sldNum" sz="quarter" idx="2"/>
          </p:nvPr>
        </p:nvSpPr>
        <p:spPr>
          <a:xfrm>
            <a:off x="8686800" y="6608286"/>
            <a:ext cx="457200" cy="134306"/>
          </a:xfrm>
          <a:prstGeom prst="rect">
            <a:avLst/>
          </a:prstGeom>
        </p:spPr>
        <p:txBody>
          <a:bodyPr/>
          <a:lstStyle>
            <a:lvl1pPr>
              <a:defRPr>
                <a:solidFill>
                  <a:srgbClr val="FFFFFF"/>
                </a:solidFill>
              </a:defRPr>
            </a:lvl1pPr>
          </a:lstStyle>
          <a:p>
            <a:pPr lvl="0"/>
            <a:fld id="{86CB4B4D-7CA3-9044-876B-883B54F8677D}" type="slidenum"/>
          </a:p>
        </p:txBody>
      </p:sp>
    </p:spTree>
  </p:cSld>
  <p:clrMapOvr>
    <a:masterClrMapping/>
  </p:clrMapOvr>
  <p:transition spd="med" advClick="1"/>
</p:sldLayout>
</file>

<file path=ppt/slideLayouts/slideLayout15.xml><?xml version="1.0" encoding="utf-8"?>
<p:sldLayout xmlns:a="http://schemas.openxmlformats.org/drawingml/2006/main" xmlns:r="http://schemas.openxmlformats.org/officeDocument/2006/relationships" xmlns:p="http://schemas.openxmlformats.org/presentationml/2006/main" type="tx" showMasterSp="1" showMasterPhAnim="1">
  <p:cSld name="1_Picture with Caption">
    <p:bg>
      <p:bgPr>
        <a:blipFill rotWithShape="1">
          <a:blip r:embed="rId2"/>
          <a:srcRect l="0" t="0" r="0" b="0"/>
          <a:stretch>
            <a:fillRect/>
          </a:stretch>
        </a:blipFill>
      </p:bgPr>
    </p:bg>
    <p:spTree>
      <p:nvGrpSpPr>
        <p:cNvPr id="1" name=""/>
        <p:cNvGrpSpPr/>
        <p:nvPr/>
      </p:nvGrpSpPr>
      <p:grpSpPr>
        <a:xfrm>
          <a:off x="0" y="0"/>
          <a:ext cx="0" cy="0"/>
          <a:chOff x="0" y="0"/>
          <a:chExt cx="0" cy="0"/>
        </a:xfrm>
      </p:grpSpPr>
      <p:sp>
        <p:nvSpPr>
          <p:cNvPr id="59" name="Shape 59"/>
          <p:cNvSpPr/>
          <p:nvPr>
            <p:ph type="title"/>
          </p:nvPr>
        </p:nvSpPr>
        <p:spPr>
          <a:xfrm>
            <a:off x="1792288" y="4800600"/>
            <a:ext cx="5486401" cy="566740"/>
          </a:xfrm>
          <a:prstGeom prst="rect">
            <a:avLst/>
          </a:prstGeom>
        </p:spPr>
        <p:txBody>
          <a:bodyPr anchor="b"/>
          <a:lstStyle>
            <a:lvl1pPr algn="l">
              <a:defRPr sz="2000">
                <a:solidFill>
                  <a:srgbClr val="FFFFFF"/>
                </a:solidFill>
              </a:defRPr>
            </a:lvl1pPr>
          </a:lstStyle>
          <a:p>
            <a:pPr lvl="0">
              <a:defRPr b="0" sz="1800">
                <a:solidFill>
                  <a:srgbClr val="000000"/>
                </a:solidFill>
              </a:defRPr>
            </a:pPr>
            <a:r>
              <a:rPr b="1" sz="2000">
                <a:solidFill>
                  <a:srgbClr val="FFFFFF"/>
                </a:solidFill>
              </a:rPr>
              <a:t>Click to edit Master title style</a:t>
            </a:r>
          </a:p>
        </p:txBody>
      </p:sp>
      <p:sp>
        <p:nvSpPr>
          <p:cNvPr id="60" name="Shape 60"/>
          <p:cNvSpPr/>
          <p:nvPr>
            <p:ph type="body" idx="1"/>
          </p:nvPr>
        </p:nvSpPr>
        <p:spPr>
          <a:xfrm>
            <a:off x="1792288" y="5367337"/>
            <a:ext cx="5486401" cy="804864"/>
          </a:xfrm>
          <a:prstGeom prst="rect">
            <a:avLst/>
          </a:prstGeom>
        </p:spPr>
        <p:txBody>
          <a:bodyPr/>
          <a:lstStyle>
            <a:lvl1pPr marL="0" indent="0">
              <a:spcBef>
                <a:spcPts val="300"/>
              </a:spcBef>
              <a:buSzTx/>
              <a:buFontTx/>
              <a:buNone/>
              <a:defRPr sz="1400">
                <a:solidFill>
                  <a:srgbClr val="DCE6F2"/>
                </a:solidFill>
              </a:defRPr>
            </a:lvl1pPr>
          </a:lstStyle>
          <a:p>
            <a:pPr lvl="0">
              <a:defRPr sz="1800">
                <a:solidFill>
                  <a:srgbClr val="000000"/>
                </a:solidFill>
              </a:defRPr>
            </a:pPr>
            <a:r>
              <a:rPr sz="1400">
                <a:solidFill>
                  <a:srgbClr val="DCE6F2"/>
                </a:solidFill>
              </a:rPr>
              <a:t>Click to edit Master text styles</a:t>
            </a:r>
          </a:p>
        </p:txBody>
      </p:sp>
      <p:sp>
        <p:nvSpPr>
          <p:cNvPr id="61" name="Shape 61"/>
          <p:cNvSpPr/>
          <p:nvPr>
            <p:ph type="sldNum" sz="quarter" idx="2"/>
          </p:nvPr>
        </p:nvSpPr>
        <p:spPr>
          <a:xfrm>
            <a:off x="8686800" y="6608286"/>
            <a:ext cx="457200" cy="134306"/>
          </a:xfrm>
          <a:prstGeom prst="rect">
            <a:avLst/>
          </a:prstGeom>
        </p:spPr>
        <p:txBody>
          <a:bodyPr/>
          <a:lstStyle>
            <a:lvl1pPr>
              <a:defRPr>
                <a:solidFill>
                  <a:srgbClr val="FFFFFF"/>
                </a:solidFill>
              </a:defRPr>
            </a:lvl1pPr>
          </a:lstStyle>
          <a:p>
            <a:pPr lvl="0"/>
            <a:fld id="{86CB4B4D-7CA3-9044-876B-883B54F8677D}" type="slidenum"/>
          </a:p>
        </p:txBody>
      </p:sp>
    </p:spTree>
  </p:cSld>
  <p:clrMapOvr>
    <a:masterClrMapping/>
  </p:clrMapOvr>
  <p:transition spd="med" advClick="1"/>
</p:sldLayout>
</file>

<file path=ppt/slideLayouts/slideLayout2.xml><?xml version="1.0" encoding="utf-8"?>
<p:sldLayout xmlns:a="http://schemas.openxmlformats.org/drawingml/2006/main" xmlns:r="http://schemas.openxmlformats.org/officeDocument/2006/relationships" xmlns:p="http://schemas.openxmlformats.org/presentationml/2006/main" type="tx" showMasterSp="0" showMasterPhAnim="1">
  <p:cSld name="1_Section Header">
    <p:spTree>
      <p:nvGrpSpPr>
        <p:cNvPr id="1" name=""/>
        <p:cNvGrpSpPr/>
        <p:nvPr/>
      </p:nvGrpSpPr>
      <p:grpSpPr>
        <a:xfrm>
          <a:off x="0" y="0"/>
          <a:ext cx="0" cy="0"/>
          <a:chOff x="0" y="0"/>
          <a:chExt cx="0" cy="0"/>
        </a:xfrm>
      </p:grpSpPr>
      <p:sp>
        <p:nvSpPr>
          <p:cNvPr id="12" name="Shape 12"/>
          <p:cNvSpPr/>
          <p:nvPr>
            <p:ph type="title"/>
          </p:nvPr>
        </p:nvSpPr>
        <p:spPr>
          <a:xfrm>
            <a:off x="722312" y="4406901"/>
            <a:ext cx="7772401" cy="2451099"/>
          </a:xfrm>
          <a:prstGeom prst="rect">
            <a:avLst/>
          </a:prstGeom>
        </p:spPr>
        <p:txBody>
          <a:bodyPr anchor="t">
            <a:normAutofit fontScale="100000" lnSpcReduction="0"/>
          </a:bodyPr>
          <a:lstStyle>
            <a:lvl1pPr algn="l">
              <a:defRPr b="0" sz="2000">
                <a:solidFill>
                  <a:srgbClr val="808080"/>
                </a:solidFill>
              </a:defRPr>
            </a:lvl1pPr>
          </a:lstStyle>
          <a:p>
            <a:pPr lvl="0">
              <a:defRPr sz="1800">
                <a:solidFill>
                  <a:srgbClr val="000000"/>
                </a:solidFill>
              </a:defRPr>
            </a:pPr>
            <a:r>
              <a:rPr sz="2000">
                <a:solidFill>
                  <a:srgbClr val="808080"/>
                </a:solidFill>
              </a:rPr>
              <a:t>Click to edit master title style</a:t>
            </a:r>
          </a:p>
        </p:txBody>
      </p:sp>
      <p:sp>
        <p:nvSpPr>
          <p:cNvPr id="13" name="Shape 13"/>
          <p:cNvSpPr/>
          <p:nvPr>
            <p:ph type="body" idx="1"/>
          </p:nvPr>
        </p:nvSpPr>
        <p:spPr>
          <a:xfrm>
            <a:off x="722312" y="1192213"/>
            <a:ext cx="7772401" cy="3214688"/>
          </a:xfrm>
          <a:prstGeom prst="rect">
            <a:avLst/>
          </a:prstGeom>
        </p:spPr>
        <p:txBody>
          <a:bodyPr lIns="0" tIns="0" rIns="0" bIns="0" anchor="b"/>
          <a:lstStyle/>
          <a:p>
            <a:pPr lvl="0" marL="0" indent="0">
              <a:spcBef>
                <a:spcPts val="700"/>
              </a:spcBef>
              <a:buSzTx/>
              <a:buFontTx/>
              <a:buNone/>
              <a:defRPr b="1" sz="3200">
                <a:solidFill>
                  <a:srgbClr val="0F253F"/>
                </a:solidFill>
                <a:latin typeface="Times New Roman"/>
                <a:ea typeface="Times New Roman"/>
                <a:cs typeface="Times New Roman"/>
                <a:sym typeface="Times New Roman"/>
              </a:defRPr>
            </a:pPr>
          </a:p>
        </p:txBody>
      </p:sp>
      <p:sp>
        <p:nvSpPr>
          <p:cNvPr id="14" name="Shape 14"/>
          <p:cNvSpPr/>
          <p:nvPr>
            <p:ph type="sldNum" sz="quarter" idx="2"/>
          </p:nvPr>
        </p:nvSpPr>
        <p:spPr>
          <a:xfrm>
            <a:off x="8693726" y="6608286"/>
            <a:ext cx="457201" cy="134306"/>
          </a:xfrm>
          <a:prstGeom prst="rect">
            <a:avLst/>
          </a:prstGeom>
        </p:spPr>
        <p:txBody>
          <a:bodyPr/>
          <a:lstStyle/>
          <a:p>
            <a:pPr lvl="0"/>
            <a:fld id="{86CB4B4D-7CA3-9044-876B-883B54F8677D}" type="slidenum"/>
          </a:p>
        </p:txBody>
      </p:sp>
    </p:spTree>
  </p:cSld>
  <p:clrMapOvr>
    <a:masterClrMapping/>
  </p:clrMapOvr>
  <p:transition spd="med" advClick="1"/>
</p:sldLayout>
</file>

<file path=ppt/slideLayouts/slideLayout3.xml><?xml version="1.0" encoding="utf-8"?>
<p:sldLayout xmlns:a="http://schemas.openxmlformats.org/drawingml/2006/main" xmlns:r="http://schemas.openxmlformats.org/officeDocument/2006/relationships" xmlns:p="http://schemas.openxmlformats.org/presentationml/2006/main" type="tx" showMasterSp="1" showMasterPhAnim="1">
  <p:cSld name="Title and Content">
    <p:spTree>
      <p:nvGrpSpPr>
        <p:cNvPr id="1" name=""/>
        <p:cNvGrpSpPr/>
        <p:nvPr/>
      </p:nvGrpSpPr>
      <p:grpSpPr>
        <a:xfrm>
          <a:off x="0" y="0"/>
          <a:ext cx="0" cy="0"/>
          <a:chOff x="0" y="0"/>
          <a:chExt cx="0" cy="0"/>
        </a:xfrm>
      </p:grpSpPr>
      <p:sp>
        <p:nvSpPr>
          <p:cNvPr id="16" name="Shape 16"/>
          <p:cNvSpPr/>
          <p:nvPr>
            <p:ph type="title"/>
          </p:nvPr>
        </p:nvSpPr>
        <p:spPr>
          <a:prstGeom prst="rect">
            <a:avLst/>
          </a:prstGeom>
        </p:spPr>
        <p:txBody>
          <a:bodyPr/>
          <a:lstStyle/>
          <a:p>
            <a:pPr lvl="0">
              <a:defRPr b="0" sz="1800">
                <a:solidFill>
                  <a:srgbClr val="000000"/>
                </a:solidFill>
              </a:defRPr>
            </a:pPr>
            <a:r>
              <a:rPr b="1" sz="2400">
                <a:solidFill>
                  <a:srgbClr val="17375E"/>
                </a:solidFill>
              </a:rPr>
              <a:t>Click to edit Master title style</a:t>
            </a:r>
          </a:p>
        </p:txBody>
      </p:sp>
      <p:sp>
        <p:nvSpPr>
          <p:cNvPr id="17" name="Shape 17"/>
          <p:cNvSpPr/>
          <p:nvPr>
            <p:ph type="body" idx="1"/>
          </p:nvPr>
        </p:nvSpPr>
        <p:spPr>
          <a:prstGeom prst="rect">
            <a:avLst/>
          </a:prstGeom>
        </p:spPr>
        <p:txBody>
          <a:bodyPr/>
          <a:lstStyle/>
          <a:p>
            <a:pPr lvl="0">
              <a:defRPr sz="1800">
                <a:solidFill>
                  <a:srgbClr val="000000"/>
                </a:solidFill>
              </a:defRPr>
            </a:pPr>
            <a:r>
              <a:rPr sz="2400">
                <a:solidFill>
                  <a:srgbClr val="3F3F3F"/>
                </a:solidFill>
              </a:rPr>
              <a:t>Click to edit Master text styles</a:t>
            </a:r>
            <a:endParaRPr sz="2400">
              <a:solidFill>
                <a:srgbClr val="3F3F3F"/>
              </a:solidFill>
            </a:endParaRPr>
          </a:p>
          <a:p>
            <a:pPr lvl="1">
              <a:defRPr sz="1800">
                <a:solidFill>
                  <a:srgbClr val="000000"/>
                </a:solidFill>
              </a:defRPr>
            </a:pPr>
            <a:r>
              <a:rPr sz="2400">
                <a:solidFill>
                  <a:srgbClr val="3F3F3F"/>
                </a:solidFill>
              </a:rPr>
              <a:t>Second level</a:t>
            </a:r>
            <a:endParaRPr sz="2400">
              <a:solidFill>
                <a:srgbClr val="3F3F3F"/>
              </a:solidFill>
            </a:endParaRPr>
          </a:p>
          <a:p>
            <a:pPr lvl="2">
              <a:defRPr sz="1800">
                <a:solidFill>
                  <a:srgbClr val="000000"/>
                </a:solidFill>
              </a:defRPr>
            </a:pPr>
            <a:r>
              <a:rPr sz="2400">
                <a:solidFill>
                  <a:srgbClr val="3F3F3F"/>
                </a:solidFill>
              </a:rPr>
              <a:t>Third level</a:t>
            </a:r>
            <a:endParaRPr sz="2400">
              <a:solidFill>
                <a:srgbClr val="3F3F3F"/>
              </a:solidFill>
            </a:endParaRPr>
          </a:p>
          <a:p>
            <a:pPr lvl="3">
              <a:defRPr sz="1800">
                <a:solidFill>
                  <a:srgbClr val="000000"/>
                </a:solidFill>
              </a:defRPr>
            </a:pPr>
            <a:r>
              <a:rPr sz="2400">
                <a:solidFill>
                  <a:srgbClr val="3F3F3F"/>
                </a:solidFill>
              </a:rPr>
              <a:t>Fourth level</a:t>
            </a:r>
            <a:endParaRPr sz="2400">
              <a:solidFill>
                <a:srgbClr val="3F3F3F"/>
              </a:solidFill>
            </a:endParaRPr>
          </a:p>
          <a:p>
            <a:pPr lvl="4">
              <a:defRPr sz="1800">
                <a:solidFill>
                  <a:srgbClr val="000000"/>
                </a:solidFill>
              </a:defRPr>
            </a:pPr>
            <a:r>
              <a:rPr sz="2400">
                <a:solidFill>
                  <a:srgbClr val="3F3F3F"/>
                </a:solidFill>
              </a:rPr>
              <a:t>Fifth level</a:t>
            </a:r>
          </a:p>
        </p:txBody>
      </p:sp>
      <p:sp>
        <p:nvSpPr>
          <p:cNvPr id="18" name="Shape 18"/>
          <p:cNvSpPr/>
          <p:nvPr>
            <p:ph type="sldNum" sz="quarter" idx="2"/>
          </p:nvPr>
        </p:nvSpPr>
        <p:spPr>
          <a:prstGeom prst="rect">
            <a:avLst/>
          </a:prstGeom>
        </p:spPr>
        <p:txBody>
          <a:bodyPr/>
          <a:lstStyle/>
          <a:p>
            <a:pPr lvl="0"/>
            <a:fld id="{86CB4B4D-7CA3-9044-876B-883B54F8677D}" type="slidenum"/>
          </a:p>
        </p:txBody>
      </p:sp>
    </p:spTree>
  </p:cSld>
  <p:clrMapOvr>
    <a:masterClrMapping/>
  </p:clrMapOvr>
  <p:transition spd="med" advClick="1"/>
</p:sldLayout>
</file>

<file path=ppt/slideLayouts/slideLayout4.xml><?xml version="1.0" encoding="utf-8"?>
<p:sldLayout xmlns:a="http://schemas.openxmlformats.org/drawingml/2006/main" xmlns:r="http://schemas.openxmlformats.org/officeDocument/2006/relationships" xmlns:p="http://schemas.openxmlformats.org/presentationml/2006/main" type="tx" showMasterSp="1" showMasterPhAnim="1">
  <p:cSld name="Two Content">
    <p:spTree>
      <p:nvGrpSpPr>
        <p:cNvPr id="1" name=""/>
        <p:cNvGrpSpPr/>
        <p:nvPr/>
      </p:nvGrpSpPr>
      <p:grpSpPr>
        <a:xfrm>
          <a:off x="0" y="0"/>
          <a:ext cx="0" cy="0"/>
          <a:chOff x="0" y="0"/>
          <a:chExt cx="0" cy="0"/>
        </a:xfrm>
      </p:grpSpPr>
      <p:sp>
        <p:nvSpPr>
          <p:cNvPr id="20" name="Shape 20"/>
          <p:cNvSpPr/>
          <p:nvPr>
            <p:ph type="title"/>
          </p:nvPr>
        </p:nvSpPr>
        <p:spPr>
          <a:prstGeom prst="rect">
            <a:avLst/>
          </a:prstGeom>
        </p:spPr>
        <p:txBody>
          <a:bodyPr/>
          <a:lstStyle/>
          <a:p>
            <a:pPr lvl="0">
              <a:defRPr b="0" sz="1800">
                <a:solidFill>
                  <a:srgbClr val="000000"/>
                </a:solidFill>
              </a:defRPr>
            </a:pPr>
            <a:r>
              <a:rPr b="1" sz="2400">
                <a:solidFill>
                  <a:srgbClr val="17375E"/>
                </a:solidFill>
              </a:rPr>
              <a:t>Click to edit Master title style</a:t>
            </a:r>
          </a:p>
        </p:txBody>
      </p:sp>
      <p:sp>
        <p:nvSpPr>
          <p:cNvPr id="21" name="Shape 21"/>
          <p:cNvSpPr/>
          <p:nvPr>
            <p:ph type="body" idx="1"/>
          </p:nvPr>
        </p:nvSpPr>
        <p:spPr>
          <a:xfrm>
            <a:off x="457200" y="1600200"/>
            <a:ext cx="4038600" cy="5257800"/>
          </a:xfrm>
          <a:prstGeom prst="rect">
            <a:avLst/>
          </a:prstGeom>
        </p:spPr>
        <p:txBody>
          <a:bodyPr/>
          <a:lstStyle/>
          <a:p>
            <a:pPr lvl="0">
              <a:defRPr sz="1800">
                <a:solidFill>
                  <a:srgbClr val="000000"/>
                </a:solidFill>
              </a:defRPr>
            </a:pPr>
            <a:r>
              <a:rPr sz="2400">
                <a:solidFill>
                  <a:srgbClr val="3F3F3F"/>
                </a:solidFill>
              </a:rPr>
              <a:t>Click to edit Master text styles</a:t>
            </a:r>
            <a:endParaRPr sz="2400">
              <a:solidFill>
                <a:srgbClr val="3F3F3F"/>
              </a:solidFill>
            </a:endParaRPr>
          </a:p>
          <a:p>
            <a:pPr lvl="1">
              <a:defRPr sz="1800">
                <a:solidFill>
                  <a:srgbClr val="000000"/>
                </a:solidFill>
              </a:defRPr>
            </a:pPr>
            <a:r>
              <a:rPr sz="2400">
                <a:solidFill>
                  <a:srgbClr val="3F3F3F"/>
                </a:solidFill>
              </a:rPr>
              <a:t>Second level</a:t>
            </a:r>
            <a:endParaRPr sz="2400">
              <a:solidFill>
                <a:srgbClr val="3F3F3F"/>
              </a:solidFill>
            </a:endParaRPr>
          </a:p>
          <a:p>
            <a:pPr lvl="2">
              <a:defRPr sz="1800">
                <a:solidFill>
                  <a:srgbClr val="000000"/>
                </a:solidFill>
              </a:defRPr>
            </a:pPr>
            <a:r>
              <a:rPr sz="2400">
                <a:solidFill>
                  <a:srgbClr val="3F3F3F"/>
                </a:solidFill>
              </a:rPr>
              <a:t>Third level</a:t>
            </a:r>
            <a:endParaRPr sz="2400">
              <a:solidFill>
                <a:srgbClr val="3F3F3F"/>
              </a:solidFill>
            </a:endParaRPr>
          </a:p>
          <a:p>
            <a:pPr lvl="3">
              <a:defRPr sz="1800">
                <a:solidFill>
                  <a:srgbClr val="000000"/>
                </a:solidFill>
              </a:defRPr>
            </a:pPr>
            <a:r>
              <a:rPr sz="2400">
                <a:solidFill>
                  <a:srgbClr val="3F3F3F"/>
                </a:solidFill>
              </a:rPr>
              <a:t>Fourth level</a:t>
            </a:r>
            <a:endParaRPr sz="2400">
              <a:solidFill>
                <a:srgbClr val="3F3F3F"/>
              </a:solidFill>
            </a:endParaRPr>
          </a:p>
          <a:p>
            <a:pPr lvl="4">
              <a:defRPr sz="1800">
                <a:solidFill>
                  <a:srgbClr val="000000"/>
                </a:solidFill>
              </a:defRPr>
            </a:pPr>
            <a:r>
              <a:rPr sz="2400">
                <a:solidFill>
                  <a:srgbClr val="3F3F3F"/>
                </a:solidFill>
              </a:rPr>
              <a:t>Fifth level</a:t>
            </a:r>
          </a:p>
        </p:txBody>
      </p:sp>
      <p:sp>
        <p:nvSpPr>
          <p:cNvPr id="22" name="Shape 22"/>
          <p:cNvSpPr/>
          <p:nvPr>
            <p:ph type="sldNum" sz="quarter" idx="2"/>
          </p:nvPr>
        </p:nvSpPr>
        <p:spPr>
          <a:xfrm>
            <a:off x="8686800" y="6608286"/>
            <a:ext cx="457200" cy="134306"/>
          </a:xfrm>
          <a:prstGeom prst="rect">
            <a:avLst/>
          </a:prstGeom>
        </p:spPr>
        <p:txBody>
          <a:bodyPr/>
          <a:lstStyle/>
          <a:p>
            <a:pPr lvl="0"/>
            <a:fld id="{86CB4B4D-7CA3-9044-876B-883B54F8677D}" type="slidenum"/>
          </a:p>
        </p:txBody>
      </p:sp>
    </p:spTree>
  </p:cSld>
  <p:clrMapOvr>
    <a:masterClrMapping/>
  </p:clrMapOvr>
  <p:transition spd="med" advClick="1"/>
</p:sldLayout>
</file>

<file path=ppt/slideLayouts/slideLayout5.xml><?xml version="1.0" encoding="utf-8"?>
<p:sldLayout xmlns:a="http://schemas.openxmlformats.org/drawingml/2006/main" xmlns:r="http://schemas.openxmlformats.org/officeDocument/2006/relationships" xmlns:p="http://schemas.openxmlformats.org/presentationml/2006/main" type="tx" showMasterSp="1" showMasterPhAnim="1">
  <p:cSld name="Comparison">
    <p:spTree>
      <p:nvGrpSpPr>
        <p:cNvPr id="1" name=""/>
        <p:cNvGrpSpPr/>
        <p:nvPr/>
      </p:nvGrpSpPr>
      <p:grpSpPr>
        <a:xfrm>
          <a:off x="0" y="0"/>
          <a:ext cx="0" cy="0"/>
          <a:chOff x="0" y="0"/>
          <a:chExt cx="0" cy="0"/>
        </a:xfrm>
      </p:grpSpPr>
      <p:sp>
        <p:nvSpPr>
          <p:cNvPr id="24" name="Shape 24"/>
          <p:cNvSpPr/>
          <p:nvPr>
            <p:ph type="title"/>
          </p:nvPr>
        </p:nvSpPr>
        <p:spPr>
          <a:xfrm>
            <a:off x="457200" y="181332"/>
            <a:ext cx="7620000" cy="950155"/>
          </a:xfrm>
          <a:prstGeom prst="rect">
            <a:avLst/>
          </a:prstGeom>
        </p:spPr>
        <p:txBody>
          <a:bodyPr/>
          <a:lstStyle/>
          <a:p>
            <a:pPr lvl="0">
              <a:defRPr b="0" sz="1800">
                <a:solidFill>
                  <a:srgbClr val="000000"/>
                </a:solidFill>
              </a:defRPr>
            </a:pPr>
            <a:r>
              <a:rPr b="1" sz="2400">
                <a:solidFill>
                  <a:srgbClr val="17375E"/>
                </a:solidFill>
              </a:rPr>
              <a:t>Click to edit Master title style</a:t>
            </a:r>
          </a:p>
        </p:txBody>
      </p:sp>
      <p:sp>
        <p:nvSpPr>
          <p:cNvPr id="25" name="Shape 25"/>
          <p:cNvSpPr/>
          <p:nvPr>
            <p:ph type="body" idx="1"/>
          </p:nvPr>
        </p:nvSpPr>
        <p:spPr>
          <a:xfrm>
            <a:off x="457200" y="1131486"/>
            <a:ext cx="4040188" cy="1043390"/>
          </a:xfrm>
          <a:prstGeom prst="rect">
            <a:avLst/>
          </a:prstGeom>
        </p:spPr>
        <p:txBody>
          <a:bodyPr anchor="b"/>
          <a:lstStyle>
            <a:lvl1pPr marL="0" indent="0">
              <a:spcBef>
                <a:spcPts val="400"/>
              </a:spcBef>
              <a:buSzTx/>
              <a:buFontTx/>
              <a:buNone/>
              <a:defRPr b="1" sz="2000">
                <a:solidFill>
                  <a:srgbClr val="17375E"/>
                </a:solidFill>
                <a:latin typeface="Times New Roman"/>
                <a:ea typeface="Times New Roman"/>
                <a:cs typeface="Times New Roman"/>
                <a:sym typeface="Times New Roman"/>
              </a:defRPr>
            </a:lvl1pPr>
          </a:lstStyle>
          <a:p>
            <a:pPr lvl="0">
              <a:defRPr b="0" sz="1800">
                <a:solidFill>
                  <a:srgbClr val="000000"/>
                </a:solidFill>
              </a:defRPr>
            </a:pPr>
            <a:r>
              <a:rPr b="1" sz="2000">
                <a:solidFill>
                  <a:srgbClr val="17375E"/>
                </a:solidFill>
              </a:rPr>
              <a:t>Click to edit Master text styles</a:t>
            </a:r>
          </a:p>
        </p:txBody>
      </p:sp>
      <p:sp>
        <p:nvSpPr>
          <p:cNvPr id="26" name="Shape 26"/>
          <p:cNvSpPr/>
          <p:nvPr>
            <p:ph type="sldNum" sz="quarter" idx="2"/>
          </p:nvPr>
        </p:nvSpPr>
        <p:spPr>
          <a:xfrm>
            <a:off x="8686800" y="6608286"/>
            <a:ext cx="457200" cy="134306"/>
          </a:xfrm>
          <a:prstGeom prst="rect">
            <a:avLst/>
          </a:prstGeom>
        </p:spPr>
        <p:txBody>
          <a:bodyPr/>
          <a:lstStyle/>
          <a:p>
            <a:pPr lvl="0"/>
            <a:fld id="{86CB4B4D-7CA3-9044-876B-883B54F8677D}" type="slidenum"/>
          </a:p>
        </p:txBody>
      </p:sp>
    </p:spTree>
  </p:cSld>
  <p:clrMapOvr>
    <a:masterClrMapping/>
  </p:clrMapOvr>
  <p:transition spd="med" advClick="1"/>
</p:sldLayout>
</file>

<file path=ppt/slideLayouts/slideLayout6.xml><?xml version="1.0" encoding="utf-8"?>
<p:sldLayout xmlns:a="http://schemas.openxmlformats.org/drawingml/2006/main" xmlns:r="http://schemas.openxmlformats.org/officeDocument/2006/relationships" xmlns:p="http://schemas.openxmlformats.org/presentationml/2006/main" type="tx" showMasterSp="1" showMasterPhAnim="1">
  <p:cSld name="Title Only">
    <p:spTree>
      <p:nvGrpSpPr>
        <p:cNvPr id="1" name=""/>
        <p:cNvGrpSpPr/>
        <p:nvPr/>
      </p:nvGrpSpPr>
      <p:grpSpPr>
        <a:xfrm>
          <a:off x="0" y="0"/>
          <a:ext cx="0" cy="0"/>
          <a:chOff x="0" y="0"/>
          <a:chExt cx="0" cy="0"/>
        </a:xfrm>
      </p:grpSpPr>
      <p:sp>
        <p:nvSpPr>
          <p:cNvPr id="28" name="Shape 28"/>
          <p:cNvSpPr/>
          <p:nvPr>
            <p:ph type="sldNum" sz="quarter" idx="2"/>
          </p:nvPr>
        </p:nvSpPr>
        <p:spPr>
          <a:xfrm>
            <a:off x="8686800" y="6608286"/>
            <a:ext cx="457200" cy="134306"/>
          </a:xfrm>
          <a:prstGeom prst="rect">
            <a:avLst/>
          </a:prstGeom>
        </p:spPr>
        <p:txBody>
          <a:bodyPr/>
          <a:lstStyle/>
          <a:p>
            <a:pPr lvl="0"/>
            <a:fld id="{86CB4B4D-7CA3-9044-876B-883B54F8677D}" type="slidenum"/>
          </a:p>
        </p:txBody>
      </p:sp>
      <p:sp>
        <p:nvSpPr>
          <p:cNvPr id="29" name="Shape 29"/>
          <p:cNvSpPr/>
          <p:nvPr>
            <p:ph type="title"/>
          </p:nvPr>
        </p:nvSpPr>
        <p:spPr>
          <a:prstGeom prst="rect">
            <a:avLst/>
          </a:prstGeom>
        </p:spPr>
        <p:txBody>
          <a:bodyPr/>
          <a:lstStyle/>
          <a:p>
            <a:pPr lvl="0">
              <a:defRPr b="0" sz="1800">
                <a:solidFill>
                  <a:srgbClr val="000000"/>
                </a:solidFill>
              </a:defRPr>
            </a:pPr>
            <a:r>
              <a:rPr b="1" sz="2400">
                <a:solidFill>
                  <a:srgbClr val="17375E"/>
                </a:solidFill>
              </a:rPr>
              <a:t>Click to edit Master title style</a:t>
            </a:r>
          </a:p>
        </p:txBody>
      </p:sp>
    </p:spTree>
  </p:cSld>
  <p:clrMapOvr>
    <a:masterClrMapping/>
  </p:clrMapOvr>
  <p:transition spd="med" advClick="1"/>
</p:sldLayout>
</file>

<file path=ppt/slideLayouts/slideLayout7.xml><?xml version="1.0" encoding="utf-8"?>
<p:sldLayout xmlns:a="http://schemas.openxmlformats.org/drawingml/2006/main" xmlns:r="http://schemas.openxmlformats.org/officeDocument/2006/relationships" xmlns:p="http://schemas.openxmlformats.org/presentationml/2006/main" type="tx" showMasterSp="1" showMasterPhAnim="1">
  <p:cSld name="Blank">
    <p:spTree>
      <p:nvGrpSpPr>
        <p:cNvPr id="1" name=""/>
        <p:cNvGrpSpPr/>
        <p:nvPr/>
      </p:nvGrpSpPr>
      <p:grpSpPr>
        <a:xfrm>
          <a:off x="0" y="0"/>
          <a:ext cx="0" cy="0"/>
          <a:chOff x="0" y="0"/>
          <a:chExt cx="0" cy="0"/>
        </a:xfrm>
      </p:grpSpPr>
      <p:sp>
        <p:nvSpPr>
          <p:cNvPr id="31" name="Shape 31"/>
          <p:cNvSpPr/>
          <p:nvPr>
            <p:ph type="sldNum" sz="quarter" idx="2"/>
          </p:nvPr>
        </p:nvSpPr>
        <p:spPr>
          <a:xfrm>
            <a:off x="8686800" y="6608286"/>
            <a:ext cx="457200" cy="134306"/>
          </a:xfrm>
          <a:prstGeom prst="rect">
            <a:avLst/>
          </a:prstGeom>
        </p:spPr>
        <p:txBody>
          <a:bodyPr/>
          <a:lstStyle/>
          <a:p>
            <a:pPr lvl="0"/>
            <a:fld id="{86CB4B4D-7CA3-9044-876B-883B54F8677D}" type="slidenum"/>
          </a:p>
        </p:txBody>
      </p:sp>
    </p:spTree>
  </p:cSld>
  <p:clrMapOvr>
    <a:masterClrMapping/>
  </p:clrMapOvr>
  <p:transition spd="med" advClick="1"/>
</p:sldLayout>
</file>

<file path=ppt/slideLayouts/slideLayout8.xml><?xml version="1.0" encoding="utf-8"?>
<p:sldLayout xmlns:a="http://schemas.openxmlformats.org/drawingml/2006/main" xmlns:r="http://schemas.openxmlformats.org/officeDocument/2006/relationships" xmlns:p="http://schemas.openxmlformats.org/presentationml/2006/main" type="tx" showMasterSp="1" showMasterPhAnim="1">
  <p:cSld name="Picture with Caption">
    <p:spTree>
      <p:nvGrpSpPr>
        <p:cNvPr id="1" name=""/>
        <p:cNvGrpSpPr/>
        <p:nvPr/>
      </p:nvGrpSpPr>
      <p:grpSpPr>
        <a:xfrm>
          <a:off x="0" y="0"/>
          <a:ext cx="0" cy="0"/>
          <a:chOff x="0" y="0"/>
          <a:chExt cx="0" cy="0"/>
        </a:xfrm>
      </p:grpSpPr>
      <p:sp>
        <p:nvSpPr>
          <p:cNvPr id="33" name="Shape 33"/>
          <p:cNvSpPr/>
          <p:nvPr>
            <p:ph type="title"/>
          </p:nvPr>
        </p:nvSpPr>
        <p:spPr>
          <a:xfrm>
            <a:off x="1792288" y="4800600"/>
            <a:ext cx="5486401" cy="566740"/>
          </a:xfrm>
          <a:prstGeom prst="rect">
            <a:avLst/>
          </a:prstGeom>
        </p:spPr>
        <p:txBody>
          <a:bodyPr anchor="b"/>
          <a:lstStyle>
            <a:lvl1pPr algn="l">
              <a:defRPr sz="2000"/>
            </a:lvl1pPr>
          </a:lstStyle>
          <a:p>
            <a:pPr lvl="0">
              <a:defRPr b="0" sz="1800">
                <a:solidFill>
                  <a:srgbClr val="000000"/>
                </a:solidFill>
              </a:defRPr>
            </a:pPr>
            <a:r>
              <a:rPr b="1" sz="2000">
                <a:solidFill>
                  <a:srgbClr val="17375E"/>
                </a:solidFill>
              </a:rPr>
              <a:t>Click to edit Master title style</a:t>
            </a:r>
          </a:p>
        </p:txBody>
      </p:sp>
      <p:sp>
        <p:nvSpPr>
          <p:cNvPr id="34" name="Shape 34"/>
          <p:cNvSpPr/>
          <p:nvPr>
            <p:ph type="body" idx="1"/>
          </p:nvPr>
        </p:nvSpPr>
        <p:spPr>
          <a:xfrm>
            <a:off x="1792288" y="5367337"/>
            <a:ext cx="5486401" cy="804864"/>
          </a:xfrm>
          <a:prstGeom prst="rect">
            <a:avLst/>
          </a:prstGeom>
        </p:spPr>
        <p:txBody>
          <a:bodyPr/>
          <a:lstStyle>
            <a:lvl1pPr marL="0" indent="0">
              <a:spcBef>
                <a:spcPts val="300"/>
              </a:spcBef>
              <a:buSzTx/>
              <a:buFontTx/>
              <a:buNone/>
              <a:defRPr sz="1400"/>
            </a:lvl1pPr>
          </a:lstStyle>
          <a:p>
            <a:pPr lvl="0">
              <a:defRPr sz="1800">
                <a:solidFill>
                  <a:srgbClr val="000000"/>
                </a:solidFill>
              </a:defRPr>
            </a:pPr>
            <a:r>
              <a:rPr sz="1400">
                <a:solidFill>
                  <a:srgbClr val="3F3F3F"/>
                </a:solidFill>
              </a:rPr>
              <a:t>Click to edit Master text styles</a:t>
            </a:r>
          </a:p>
        </p:txBody>
      </p:sp>
      <p:sp>
        <p:nvSpPr>
          <p:cNvPr id="35" name="Shape 35"/>
          <p:cNvSpPr/>
          <p:nvPr>
            <p:ph type="sldNum" sz="quarter" idx="2"/>
          </p:nvPr>
        </p:nvSpPr>
        <p:spPr>
          <a:xfrm>
            <a:off x="8686800" y="6608286"/>
            <a:ext cx="457200" cy="134306"/>
          </a:xfrm>
          <a:prstGeom prst="rect">
            <a:avLst/>
          </a:prstGeom>
        </p:spPr>
        <p:txBody>
          <a:bodyPr/>
          <a:lstStyle/>
          <a:p>
            <a:pPr lvl="0"/>
            <a:fld id="{86CB4B4D-7CA3-9044-876B-883B54F8677D}" type="slidenum"/>
          </a:p>
        </p:txBody>
      </p:sp>
    </p:spTree>
  </p:cSld>
  <p:clrMapOvr>
    <a:masterClrMapping/>
  </p:clrMapOvr>
  <p:transition spd="med" advClick="1"/>
</p:sldLayout>
</file>

<file path=ppt/slideLayouts/slideLayout9.xml><?xml version="1.0" encoding="utf-8"?>
<p:sldLayout xmlns:a="http://schemas.openxmlformats.org/drawingml/2006/main" xmlns:r="http://schemas.openxmlformats.org/officeDocument/2006/relationships" xmlns:p="http://schemas.openxmlformats.org/presentationml/2006/main" type="tx" showMasterSp="0" showMasterPhAnim="1">
  <p:cSld name="Title Slide">
    <p:bg>
      <p:bgPr>
        <a:blipFill rotWithShape="1">
          <a:blip r:embed="rId2"/>
          <a:srcRect l="0" t="0" r="0" b="0"/>
          <a:stretch>
            <a:fillRect/>
          </a:stretch>
        </a:blipFill>
      </p:bgPr>
    </p:bg>
    <p:spTree>
      <p:nvGrpSpPr>
        <p:cNvPr id="1" name=""/>
        <p:cNvGrpSpPr/>
        <p:nvPr/>
      </p:nvGrpSpPr>
      <p:grpSpPr>
        <a:xfrm>
          <a:off x="0" y="0"/>
          <a:ext cx="0" cy="0"/>
          <a:chOff x="0" y="0"/>
          <a:chExt cx="0" cy="0"/>
        </a:xfrm>
      </p:grpSpPr>
      <p:sp>
        <p:nvSpPr>
          <p:cNvPr id="37" name="Shape 37"/>
          <p:cNvSpPr/>
          <p:nvPr>
            <p:ph type="title"/>
          </p:nvPr>
        </p:nvSpPr>
        <p:spPr>
          <a:xfrm>
            <a:off x="685800" y="2971800"/>
            <a:ext cx="7772400" cy="1470026"/>
          </a:xfrm>
          <a:prstGeom prst="rect">
            <a:avLst/>
          </a:prstGeom>
        </p:spPr>
        <p:txBody>
          <a:bodyPr anchor="b"/>
          <a:lstStyle>
            <a:lvl1pPr algn="l">
              <a:defRPr sz="4000">
                <a:solidFill>
                  <a:srgbClr val="FFFFFF"/>
                </a:solidFill>
              </a:defRPr>
            </a:lvl1pPr>
          </a:lstStyle>
          <a:p>
            <a:pPr lvl="0">
              <a:defRPr b="0" sz="1800">
                <a:solidFill>
                  <a:srgbClr val="000000"/>
                </a:solidFill>
              </a:defRPr>
            </a:pPr>
            <a:r>
              <a:rPr b="1" sz="4000">
                <a:solidFill>
                  <a:srgbClr val="FFFFFF"/>
                </a:solidFill>
              </a:rPr>
              <a:t>Click to edit Master title style</a:t>
            </a:r>
          </a:p>
        </p:txBody>
      </p:sp>
      <p:sp>
        <p:nvSpPr>
          <p:cNvPr id="38" name="Shape 38"/>
          <p:cNvSpPr/>
          <p:nvPr>
            <p:ph type="body" idx="1"/>
          </p:nvPr>
        </p:nvSpPr>
        <p:spPr>
          <a:xfrm>
            <a:off x="685800" y="4422775"/>
            <a:ext cx="7772400" cy="1219200"/>
          </a:xfrm>
          <a:prstGeom prst="rect">
            <a:avLst/>
          </a:prstGeom>
        </p:spPr>
        <p:txBody>
          <a:bodyPr lIns="0" tIns="0" rIns="0" bIns="0"/>
          <a:lstStyle>
            <a:lvl1pPr marL="0" indent="0">
              <a:spcBef>
                <a:spcPts val="400"/>
              </a:spcBef>
              <a:buSzTx/>
              <a:buFontTx/>
              <a:buNone/>
              <a:defRPr sz="2000">
                <a:solidFill>
                  <a:srgbClr val="BFBFBF"/>
                </a:solidFill>
                <a:latin typeface="Times New Roman"/>
                <a:ea typeface="Times New Roman"/>
                <a:cs typeface="Times New Roman"/>
                <a:sym typeface="Times New Roman"/>
              </a:defRPr>
            </a:lvl1pPr>
          </a:lstStyle>
          <a:p>
            <a:pPr lvl="0">
              <a:defRPr sz="1800">
                <a:solidFill>
                  <a:srgbClr val="000000"/>
                </a:solidFill>
              </a:defRPr>
            </a:pPr>
            <a:r>
              <a:rPr sz="2000">
                <a:solidFill>
                  <a:srgbClr val="BFBFBF"/>
                </a:solidFill>
              </a:rPr>
              <a:t>Click to edit Master subtitle style</a:t>
            </a:r>
          </a:p>
        </p:txBody>
      </p:sp>
      <p:sp>
        <p:nvSpPr>
          <p:cNvPr id="39" name="Shape 39"/>
          <p:cNvSpPr/>
          <p:nvPr>
            <p:ph type="sldNum" sz="quarter" idx="2"/>
          </p:nvPr>
        </p:nvSpPr>
        <p:spPr>
          <a:xfrm>
            <a:off x="9525000" y="6471761"/>
            <a:ext cx="457200" cy="134306"/>
          </a:xfrm>
          <a:prstGeom prst="rect">
            <a:avLst/>
          </a:prstGeom>
        </p:spPr>
        <p:txBody>
          <a:bodyPr/>
          <a:lstStyle>
            <a:lvl1pPr>
              <a:defRPr>
                <a:solidFill>
                  <a:srgbClr val="FFFFFF"/>
                </a:solidFill>
              </a:defRPr>
            </a:lvl1pPr>
          </a:lstStyle>
          <a:p>
            <a:pPr lvl="0"/>
            <a:fld id="{86CB4B4D-7CA3-9044-876B-883B54F8677D}" type="slidenum"/>
          </a:p>
        </p:txBody>
      </p:sp>
      <p:pic>
        <p:nvPicPr>
          <p:cNvPr id="40" name="image2.png"/>
          <p:cNvPicPr/>
          <p:nvPr/>
        </p:nvPicPr>
        <p:blipFill>
          <a:blip r:embed="rId3">
            <a:extLst/>
          </a:blip>
          <a:stretch>
            <a:fillRect/>
          </a:stretch>
        </p:blipFill>
        <p:spPr>
          <a:xfrm>
            <a:off x="990600" y="762000"/>
            <a:ext cx="2209800" cy="2229673"/>
          </a:xfrm>
          <a:prstGeom prst="rect">
            <a:avLst/>
          </a:prstGeom>
          <a:ln w="12700">
            <a:miter lim="400000"/>
          </a:ln>
        </p:spPr>
      </p:pic>
    </p:spTree>
  </p:cSld>
  <p:clrMapOvr>
    <a:masterClrMapping/>
  </p:clrMapOvr>
  <p:transition spd="med" advClick="1"/>
</p:sldLayout>
</file>

<file path=ppt/slideMasters/_rels/slideMaster1.xml.rels><?xml version="1.0" encoding="UTF-8" standalone="yes"?><Relationships xmlns="http://schemas.openxmlformats.org/package/2006/relationships"><Relationship Id="rId1" Type="http://schemas.openxmlformats.org/officeDocument/2006/relationships/theme" Target="../theme/theme1.xml"/><Relationship Id="rId2" Type="http://schemas.openxmlformats.org/officeDocument/2006/relationships/image" Target="../media/image1.png"/><Relationship Id="rId3" Type="http://schemas.openxmlformats.org/officeDocument/2006/relationships/image" Target="../media/image2.png"/><Relationship Id="rId4" Type="http://schemas.openxmlformats.org/officeDocument/2006/relationships/slideLayout" Target="../slideLayouts/slideLayout1.xml"/><Relationship Id="rId5" Type="http://schemas.openxmlformats.org/officeDocument/2006/relationships/slideLayout" Target="../slideLayouts/slideLayout2.xml"/><Relationship Id="rId6" Type="http://schemas.openxmlformats.org/officeDocument/2006/relationships/slideLayout" Target="../slideLayouts/slideLayout3.xml"/><Relationship Id="rId7" Type="http://schemas.openxmlformats.org/officeDocument/2006/relationships/slideLayout" Target="../slideLayouts/slideLayout4.xml"/><Relationship Id="rId8" Type="http://schemas.openxmlformats.org/officeDocument/2006/relationships/slideLayout" Target="../slideLayouts/slideLayout5.xml"/><Relationship Id="rId9" Type="http://schemas.openxmlformats.org/officeDocument/2006/relationships/slideLayout" Target="../slideLayouts/slideLayout6.xml"/><Relationship Id="rId10" Type="http://schemas.openxmlformats.org/officeDocument/2006/relationships/slideLayout" Target="../slideLayouts/slideLayout7.xml"/><Relationship Id="rId11" Type="http://schemas.openxmlformats.org/officeDocument/2006/relationships/slideLayout" Target="../slideLayouts/slideLayout8.xml"/><Relationship Id="rId12" Type="http://schemas.openxmlformats.org/officeDocument/2006/relationships/slideLayout" Target="../slideLayouts/slideLayout9.xml"/><Relationship Id="rId13" Type="http://schemas.openxmlformats.org/officeDocument/2006/relationships/slideLayout" Target="../slideLayouts/slideLayout10.xml"/><Relationship Id="rId14" Type="http://schemas.openxmlformats.org/officeDocument/2006/relationships/slideLayout" Target="../slideLayouts/slideLayout11.xml"/><Relationship Id="rId15" Type="http://schemas.openxmlformats.org/officeDocument/2006/relationships/slideLayout" Target="../slideLayouts/slideLayout12.xml"/><Relationship Id="rId16" Type="http://schemas.openxmlformats.org/officeDocument/2006/relationships/slideLayout" Target="../slideLayouts/slideLayout13.xml"/><Relationship Id="rId17" Type="http://schemas.openxmlformats.org/officeDocument/2006/relationships/slideLayout" Target="../slideLayouts/slideLayout14.xml"/><Relationship Id="rId18" Type="http://schemas.openxmlformats.org/officeDocument/2006/relationships/slideLayout" Target="../slideLayouts/slideLayout1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rotWithShape="1">
          <a:blip r:embed="rId2"/>
          <a:srcRect l="0" t="0" r="0" b="0"/>
          <a:stretch>
            <a:fillRect/>
          </a:stretch>
        </a:blipFill>
      </p:bgPr>
    </p:bg>
    <p:spTree>
      <p:nvGrpSpPr>
        <p:cNvPr id="1" name=""/>
        <p:cNvGrpSpPr/>
        <p:nvPr/>
      </p:nvGrpSpPr>
      <p:grpSpPr>
        <a:xfrm>
          <a:off x="0" y="0"/>
          <a:ext cx="0" cy="0"/>
          <a:chOff x="0" y="0"/>
          <a:chExt cx="0" cy="0"/>
        </a:xfrm>
      </p:grpSpPr>
      <p:sp>
        <p:nvSpPr>
          <p:cNvPr id="2" name="Shape 2"/>
          <p:cNvSpPr/>
          <p:nvPr>
            <p:ph type="title"/>
          </p:nvPr>
        </p:nvSpPr>
        <p:spPr>
          <a:xfrm>
            <a:off x="457200" y="0"/>
            <a:ext cx="7620000" cy="1312820"/>
          </a:xfrm>
          <a:prstGeom prst="rect">
            <a:avLst/>
          </a:prstGeom>
          <a:ln w="12700">
            <a:miter lim="400000"/>
          </a:ln>
          <a:extLst>
            <a:ext uri="{C572A759-6A51-4108-AA02-DFA0A04FC94B}">
              <ma14:wrappingTextBoxFlag xmlns:ma14="http://schemas.microsoft.com/office/mac/drawingml/2011/main" val="1"/>
            </a:ext>
          </a:extLst>
        </p:spPr>
        <p:txBody>
          <a:bodyPr lIns="0" tIns="0" rIns="0" bIns="0" anchor="ctr"/>
          <a:lstStyle/>
          <a:p>
            <a:pPr lvl="0">
              <a:defRPr b="0" sz="1800">
                <a:solidFill>
                  <a:srgbClr val="000000"/>
                </a:solidFill>
              </a:defRPr>
            </a:pPr>
            <a:r>
              <a:rPr b="1" sz="2400">
                <a:solidFill>
                  <a:srgbClr val="17375E"/>
                </a:solidFill>
              </a:rPr>
              <a:t>Click to edit Master title style</a:t>
            </a:r>
          </a:p>
        </p:txBody>
      </p:sp>
      <p:sp>
        <p:nvSpPr>
          <p:cNvPr id="3" name="Shape 3"/>
          <p:cNvSpPr/>
          <p:nvPr>
            <p:ph type="body" idx="1"/>
          </p:nvPr>
        </p:nvSpPr>
        <p:spPr>
          <a:xfrm>
            <a:off x="457200" y="1600200"/>
            <a:ext cx="8229600" cy="5257800"/>
          </a:xfrm>
          <a:prstGeom prst="rect">
            <a:avLst/>
          </a:prstGeom>
          <a:ln w="12700">
            <a:miter lim="400000"/>
          </a:ln>
          <a:extLst>
            <a:ext uri="{C572A759-6A51-4108-AA02-DFA0A04FC94B}">
              <ma14:wrappingTextBoxFlag xmlns:ma14="http://schemas.microsoft.com/office/mac/drawingml/2011/main" val="1"/>
            </a:ext>
          </a:extLst>
        </p:spPr>
        <p:txBody>
          <a:bodyPr lIns="45719" rIns="45719">
            <a:normAutofit fontScale="100000" lnSpcReduction="0"/>
          </a:bodyPr>
          <a:lstStyle/>
          <a:p>
            <a:pPr lvl="0">
              <a:defRPr sz="1800">
                <a:solidFill>
                  <a:srgbClr val="000000"/>
                </a:solidFill>
              </a:defRPr>
            </a:pPr>
            <a:r>
              <a:rPr sz="2400">
                <a:solidFill>
                  <a:srgbClr val="3F3F3F"/>
                </a:solidFill>
              </a:rPr>
              <a:t>Click to edit Master text styles</a:t>
            </a:r>
            <a:endParaRPr sz="2400">
              <a:solidFill>
                <a:srgbClr val="3F3F3F"/>
              </a:solidFill>
            </a:endParaRPr>
          </a:p>
          <a:p>
            <a:pPr lvl="1">
              <a:defRPr sz="1800">
                <a:solidFill>
                  <a:srgbClr val="000000"/>
                </a:solidFill>
              </a:defRPr>
            </a:pPr>
            <a:r>
              <a:rPr sz="2400">
                <a:solidFill>
                  <a:srgbClr val="3F3F3F"/>
                </a:solidFill>
              </a:rPr>
              <a:t>Second level</a:t>
            </a:r>
            <a:endParaRPr sz="2400">
              <a:solidFill>
                <a:srgbClr val="3F3F3F"/>
              </a:solidFill>
            </a:endParaRPr>
          </a:p>
          <a:p>
            <a:pPr lvl="2">
              <a:defRPr sz="1800">
                <a:solidFill>
                  <a:srgbClr val="000000"/>
                </a:solidFill>
              </a:defRPr>
            </a:pPr>
            <a:r>
              <a:rPr sz="2400">
                <a:solidFill>
                  <a:srgbClr val="3F3F3F"/>
                </a:solidFill>
              </a:rPr>
              <a:t>Third level</a:t>
            </a:r>
            <a:endParaRPr sz="2400">
              <a:solidFill>
                <a:srgbClr val="3F3F3F"/>
              </a:solidFill>
            </a:endParaRPr>
          </a:p>
          <a:p>
            <a:pPr lvl="3">
              <a:defRPr sz="1800">
                <a:solidFill>
                  <a:srgbClr val="000000"/>
                </a:solidFill>
              </a:defRPr>
            </a:pPr>
            <a:r>
              <a:rPr sz="2400">
                <a:solidFill>
                  <a:srgbClr val="3F3F3F"/>
                </a:solidFill>
              </a:rPr>
              <a:t>Fourth level</a:t>
            </a:r>
            <a:endParaRPr sz="2400">
              <a:solidFill>
                <a:srgbClr val="3F3F3F"/>
              </a:solidFill>
            </a:endParaRPr>
          </a:p>
          <a:p>
            <a:pPr lvl="4">
              <a:defRPr sz="1800">
                <a:solidFill>
                  <a:srgbClr val="000000"/>
                </a:solidFill>
              </a:defRPr>
            </a:pPr>
            <a:r>
              <a:rPr sz="2400">
                <a:solidFill>
                  <a:srgbClr val="3F3F3F"/>
                </a:solidFill>
              </a:rPr>
              <a:t>Fifth level</a:t>
            </a:r>
          </a:p>
        </p:txBody>
      </p:sp>
      <p:sp>
        <p:nvSpPr>
          <p:cNvPr id="4" name="Shape 4"/>
          <p:cNvSpPr/>
          <p:nvPr>
            <p:ph type="sldNum" sz="quarter" idx="2"/>
          </p:nvPr>
        </p:nvSpPr>
        <p:spPr>
          <a:xfrm>
            <a:off x="8567738" y="6440010"/>
            <a:ext cx="457201" cy="134305"/>
          </a:xfrm>
          <a:prstGeom prst="rect">
            <a:avLst/>
          </a:prstGeom>
          <a:ln w="12700">
            <a:miter lim="400000"/>
          </a:ln>
        </p:spPr>
        <p:txBody>
          <a:bodyPr lIns="0" tIns="0" rIns="0" bIns="0" anchor="ctr">
            <a:spAutoFit/>
          </a:bodyPr>
          <a:lstStyle>
            <a:lvl1pPr algn="ctr">
              <a:defRPr b="1" sz="1000">
                <a:solidFill>
                  <a:srgbClr val="0F253F"/>
                </a:solidFill>
                <a:latin typeface="Times New Roman"/>
                <a:ea typeface="Times New Roman"/>
                <a:cs typeface="Times New Roman"/>
                <a:sym typeface="Times New Roman"/>
              </a:defRPr>
            </a:lvl1pPr>
          </a:lstStyle>
          <a:p>
            <a:pPr lvl="0"/>
            <a:fld id="{86CB4B4D-7CA3-9044-876B-883B54F8677D}" type="slidenum"/>
          </a:p>
        </p:txBody>
      </p:sp>
      <p:pic>
        <p:nvPicPr>
          <p:cNvPr id="5" name="image3.png"/>
          <p:cNvPicPr/>
          <p:nvPr/>
        </p:nvPicPr>
        <p:blipFill>
          <a:blip r:embed="rId3">
            <a:extLst/>
          </a:blip>
          <a:stretch>
            <a:fillRect/>
          </a:stretch>
        </p:blipFill>
        <p:spPr>
          <a:xfrm>
            <a:off x="8085763" y="113232"/>
            <a:ext cx="963949" cy="972618"/>
          </a:xfrm>
          <a:prstGeom prst="rect">
            <a:avLst/>
          </a:prstGeom>
          <a:ln w="12700">
            <a:miter lim="400000"/>
          </a:ln>
        </p:spPr>
      </p:pic>
    </p:spTree>
  </p:cSld>
  <p:clrMap bg1="lt1" tx1="dk1" bg2="lt2" tx2="dk2" accent1="accent1" accent2="accent2" accent3="accent3" accent4="accent4" accent5="accent5" accent6="accent6" hlink="hlink" folHlink="folHlink"/>
  <p:sldLayoutIdLst>
    <p:sldLayoutId id="2147483649" r:id="rId4"/>
    <p:sldLayoutId id="2147483650" r:id="rId5"/>
    <p:sldLayoutId id="2147483651" r:id="rId6"/>
    <p:sldLayoutId id="2147483652" r:id="rId7"/>
    <p:sldLayoutId id="2147483653" r:id="rId8"/>
    <p:sldLayoutId id="2147483654" r:id="rId9"/>
    <p:sldLayoutId id="2147483655" r:id="rId10"/>
    <p:sldLayoutId id="2147483656" r:id="rId11"/>
    <p:sldLayoutId id="2147483657" r:id="rId12"/>
    <p:sldLayoutId id="2147483658" r:id="rId13"/>
    <p:sldLayoutId id="2147483659" r:id="rId14"/>
    <p:sldLayoutId id="2147483660" r:id="rId15"/>
    <p:sldLayoutId id="2147483661" r:id="rId16"/>
    <p:sldLayoutId id="2147483662" r:id="rId17"/>
    <p:sldLayoutId id="2147483663" r:id="rId18"/>
  </p:sldLayoutIdLst>
  <p:transition spd="med" advClick="1"/>
  <p:txStyles>
    <p:titleStyle>
      <a:lvl1pPr algn="r">
        <a:defRPr b="1" sz="2400">
          <a:solidFill>
            <a:srgbClr val="17375E"/>
          </a:solidFill>
          <a:latin typeface="Times New Roman"/>
          <a:ea typeface="Times New Roman"/>
          <a:cs typeface="Times New Roman"/>
          <a:sym typeface="Times New Roman"/>
        </a:defRPr>
      </a:lvl1pPr>
      <a:lvl2pPr algn="r">
        <a:defRPr b="1" sz="2400">
          <a:solidFill>
            <a:srgbClr val="17375E"/>
          </a:solidFill>
          <a:latin typeface="Times New Roman"/>
          <a:ea typeface="Times New Roman"/>
          <a:cs typeface="Times New Roman"/>
          <a:sym typeface="Times New Roman"/>
        </a:defRPr>
      </a:lvl2pPr>
      <a:lvl3pPr algn="r">
        <a:defRPr b="1" sz="2400">
          <a:solidFill>
            <a:srgbClr val="17375E"/>
          </a:solidFill>
          <a:latin typeface="Times New Roman"/>
          <a:ea typeface="Times New Roman"/>
          <a:cs typeface="Times New Roman"/>
          <a:sym typeface="Times New Roman"/>
        </a:defRPr>
      </a:lvl3pPr>
      <a:lvl4pPr algn="r">
        <a:defRPr b="1" sz="2400">
          <a:solidFill>
            <a:srgbClr val="17375E"/>
          </a:solidFill>
          <a:latin typeface="Times New Roman"/>
          <a:ea typeface="Times New Roman"/>
          <a:cs typeface="Times New Roman"/>
          <a:sym typeface="Times New Roman"/>
        </a:defRPr>
      </a:lvl4pPr>
      <a:lvl5pPr algn="r">
        <a:defRPr b="1" sz="2400">
          <a:solidFill>
            <a:srgbClr val="17375E"/>
          </a:solidFill>
          <a:latin typeface="Times New Roman"/>
          <a:ea typeface="Times New Roman"/>
          <a:cs typeface="Times New Roman"/>
          <a:sym typeface="Times New Roman"/>
        </a:defRPr>
      </a:lvl5pPr>
      <a:lvl6pPr algn="r">
        <a:defRPr b="1" sz="2400">
          <a:solidFill>
            <a:srgbClr val="17375E"/>
          </a:solidFill>
          <a:latin typeface="Times New Roman"/>
          <a:ea typeface="Times New Roman"/>
          <a:cs typeface="Times New Roman"/>
          <a:sym typeface="Times New Roman"/>
        </a:defRPr>
      </a:lvl6pPr>
      <a:lvl7pPr algn="r">
        <a:defRPr b="1" sz="2400">
          <a:solidFill>
            <a:srgbClr val="17375E"/>
          </a:solidFill>
          <a:latin typeface="Times New Roman"/>
          <a:ea typeface="Times New Roman"/>
          <a:cs typeface="Times New Roman"/>
          <a:sym typeface="Times New Roman"/>
        </a:defRPr>
      </a:lvl7pPr>
      <a:lvl8pPr algn="r">
        <a:defRPr b="1" sz="2400">
          <a:solidFill>
            <a:srgbClr val="17375E"/>
          </a:solidFill>
          <a:latin typeface="Times New Roman"/>
          <a:ea typeface="Times New Roman"/>
          <a:cs typeface="Times New Roman"/>
          <a:sym typeface="Times New Roman"/>
        </a:defRPr>
      </a:lvl8pPr>
      <a:lvl9pPr algn="r">
        <a:defRPr b="1" sz="2400">
          <a:solidFill>
            <a:srgbClr val="17375E"/>
          </a:solidFill>
          <a:latin typeface="Times New Roman"/>
          <a:ea typeface="Times New Roman"/>
          <a:cs typeface="Times New Roman"/>
          <a:sym typeface="Times New Roman"/>
        </a:defRPr>
      </a:lvl9pPr>
    </p:titleStyle>
    <p:bodyStyle>
      <a:lvl1pPr marL="342900" indent="-342900">
        <a:spcBef>
          <a:spcPts val="500"/>
        </a:spcBef>
        <a:buSzPct val="100000"/>
        <a:buFont typeface="Arial"/>
        <a:buChar char="•"/>
        <a:defRPr sz="2400">
          <a:solidFill>
            <a:srgbClr val="3F3F3F"/>
          </a:solidFill>
          <a:latin typeface="Calibri"/>
          <a:ea typeface="Calibri"/>
          <a:cs typeface="Calibri"/>
          <a:sym typeface="Calibri"/>
        </a:defRPr>
      </a:lvl1pPr>
      <a:lvl2pPr marL="800100" indent="-342900">
        <a:spcBef>
          <a:spcPts val="500"/>
        </a:spcBef>
        <a:buSzPct val="100000"/>
        <a:buFont typeface="Arial"/>
        <a:buChar char="–"/>
        <a:defRPr sz="2400">
          <a:solidFill>
            <a:srgbClr val="3F3F3F"/>
          </a:solidFill>
          <a:latin typeface="Calibri"/>
          <a:ea typeface="Calibri"/>
          <a:cs typeface="Calibri"/>
          <a:sym typeface="Calibri"/>
        </a:defRPr>
      </a:lvl2pPr>
      <a:lvl3pPr marL="1219200" indent="-304800">
        <a:spcBef>
          <a:spcPts val="500"/>
        </a:spcBef>
        <a:buSzPct val="100000"/>
        <a:buFont typeface="Arial"/>
        <a:buChar char="•"/>
        <a:defRPr sz="2400">
          <a:solidFill>
            <a:srgbClr val="3F3F3F"/>
          </a:solidFill>
          <a:latin typeface="Calibri"/>
          <a:ea typeface="Calibri"/>
          <a:cs typeface="Calibri"/>
          <a:sym typeface="Calibri"/>
        </a:defRPr>
      </a:lvl3pPr>
      <a:lvl4pPr marL="1714500" indent="-342900">
        <a:spcBef>
          <a:spcPts val="500"/>
        </a:spcBef>
        <a:buSzPct val="100000"/>
        <a:buFont typeface="Arial"/>
        <a:buChar char="–"/>
        <a:defRPr sz="2400">
          <a:solidFill>
            <a:srgbClr val="3F3F3F"/>
          </a:solidFill>
          <a:latin typeface="Calibri"/>
          <a:ea typeface="Calibri"/>
          <a:cs typeface="Calibri"/>
          <a:sym typeface="Calibri"/>
        </a:defRPr>
      </a:lvl4pPr>
      <a:lvl5pPr marL="2171700" indent="-342900">
        <a:spcBef>
          <a:spcPts val="500"/>
        </a:spcBef>
        <a:buSzPct val="100000"/>
        <a:buFont typeface="Arial"/>
        <a:buChar char="»"/>
        <a:defRPr sz="2400">
          <a:solidFill>
            <a:srgbClr val="3F3F3F"/>
          </a:solidFill>
          <a:latin typeface="Calibri"/>
          <a:ea typeface="Calibri"/>
          <a:cs typeface="Calibri"/>
          <a:sym typeface="Calibri"/>
        </a:defRPr>
      </a:lvl5pPr>
      <a:lvl6pPr marL="2560320" indent="-274320">
        <a:spcBef>
          <a:spcPts val="500"/>
        </a:spcBef>
        <a:buSzPct val="100000"/>
        <a:buFont typeface="Arial"/>
        <a:buChar char="•"/>
        <a:defRPr sz="2400">
          <a:solidFill>
            <a:srgbClr val="3F3F3F"/>
          </a:solidFill>
          <a:latin typeface="Calibri"/>
          <a:ea typeface="Calibri"/>
          <a:cs typeface="Calibri"/>
          <a:sym typeface="Calibri"/>
        </a:defRPr>
      </a:lvl6pPr>
      <a:lvl7pPr marL="3017520" indent="-274320">
        <a:spcBef>
          <a:spcPts val="500"/>
        </a:spcBef>
        <a:buSzPct val="100000"/>
        <a:buFont typeface="Arial"/>
        <a:buChar char="•"/>
        <a:defRPr sz="2400">
          <a:solidFill>
            <a:srgbClr val="3F3F3F"/>
          </a:solidFill>
          <a:latin typeface="Calibri"/>
          <a:ea typeface="Calibri"/>
          <a:cs typeface="Calibri"/>
          <a:sym typeface="Calibri"/>
        </a:defRPr>
      </a:lvl7pPr>
      <a:lvl8pPr marL="3474720" indent="-274320">
        <a:spcBef>
          <a:spcPts val="500"/>
        </a:spcBef>
        <a:buSzPct val="100000"/>
        <a:buFont typeface="Arial"/>
        <a:buChar char="•"/>
        <a:defRPr sz="2400">
          <a:solidFill>
            <a:srgbClr val="3F3F3F"/>
          </a:solidFill>
          <a:latin typeface="Calibri"/>
          <a:ea typeface="Calibri"/>
          <a:cs typeface="Calibri"/>
          <a:sym typeface="Calibri"/>
        </a:defRPr>
      </a:lvl8pPr>
      <a:lvl9pPr marL="3931920" indent="-274320">
        <a:spcBef>
          <a:spcPts val="500"/>
        </a:spcBef>
        <a:buSzPct val="100000"/>
        <a:buFont typeface="Arial"/>
        <a:buChar char="•"/>
        <a:defRPr sz="2400">
          <a:solidFill>
            <a:srgbClr val="3F3F3F"/>
          </a:solidFill>
          <a:latin typeface="Calibri"/>
          <a:ea typeface="Calibri"/>
          <a:cs typeface="Calibri"/>
          <a:sym typeface="Calibri"/>
        </a:defRPr>
      </a:lvl9pPr>
    </p:bodyStyle>
    <p:otherStyle>
      <a:lvl1pPr algn="ctr">
        <a:defRPr b="1" sz="1000">
          <a:solidFill>
            <a:schemeClr val="tx1"/>
          </a:solidFill>
          <a:latin typeface="+mn-lt"/>
          <a:ea typeface="+mn-ea"/>
          <a:cs typeface="+mn-cs"/>
          <a:sym typeface="Times New Roman"/>
        </a:defRPr>
      </a:lvl1pPr>
      <a:lvl2pPr indent="457200" algn="ctr">
        <a:defRPr b="1" sz="1000">
          <a:solidFill>
            <a:schemeClr val="tx1"/>
          </a:solidFill>
          <a:latin typeface="+mn-lt"/>
          <a:ea typeface="+mn-ea"/>
          <a:cs typeface="+mn-cs"/>
          <a:sym typeface="Times New Roman"/>
        </a:defRPr>
      </a:lvl2pPr>
      <a:lvl3pPr indent="914400" algn="ctr">
        <a:defRPr b="1" sz="1000">
          <a:solidFill>
            <a:schemeClr val="tx1"/>
          </a:solidFill>
          <a:latin typeface="+mn-lt"/>
          <a:ea typeface="+mn-ea"/>
          <a:cs typeface="+mn-cs"/>
          <a:sym typeface="Times New Roman"/>
        </a:defRPr>
      </a:lvl3pPr>
      <a:lvl4pPr indent="1371600" algn="ctr">
        <a:defRPr b="1" sz="1000">
          <a:solidFill>
            <a:schemeClr val="tx1"/>
          </a:solidFill>
          <a:latin typeface="+mn-lt"/>
          <a:ea typeface="+mn-ea"/>
          <a:cs typeface="+mn-cs"/>
          <a:sym typeface="Times New Roman"/>
        </a:defRPr>
      </a:lvl4pPr>
      <a:lvl5pPr indent="1828800" algn="ctr">
        <a:defRPr b="1" sz="1000">
          <a:solidFill>
            <a:schemeClr val="tx1"/>
          </a:solidFill>
          <a:latin typeface="+mn-lt"/>
          <a:ea typeface="+mn-ea"/>
          <a:cs typeface="+mn-cs"/>
          <a:sym typeface="Times New Roman"/>
        </a:defRPr>
      </a:lvl5pPr>
      <a:lvl6pPr indent="2286000" algn="ctr">
        <a:defRPr b="1" sz="1000">
          <a:solidFill>
            <a:schemeClr val="tx1"/>
          </a:solidFill>
          <a:latin typeface="+mn-lt"/>
          <a:ea typeface="+mn-ea"/>
          <a:cs typeface="+mn-cs"/>
          <a:sym typeface="Times New Roman"/>
        </a:defRPr>
      </a:lvl6pPr>
      <a:lvl7pPr indent="2743200" algn="ctr">
        <a:defRPr b="1" sz="1000">
          <a:solidFill>
            <a:schemeClr val="tx1"/>
          </a:solidFill>
          <a:latin typeface="+mn-lt"/>
          <a:ea typeface="+mn-ea"/>
          <a:cs typeface="+mn-cs"/>
          <a:sym typeface="Times New Roman"/>
        </a:defRPr>
      </a:lvl7pPr>
      <a:lvl8pPr indent="3200400" algn="ctr">
        <a:defRPr b="1" sz="1000">
          <a:solidFill>
            <a:schemeClr val="tx1"/>
          </a:solidFill>
          <a:latin typeface="+mn-lt"/>
          <a:ea typeface="+mn-ea"/>
          <a:cs typeface="+mn-cs"/>
          <a:sym typeface="Times New Roman"/>
        </a:defRPr>
      </a:lvl8pPr>
      <a:lvl9pPr indent="3657600" algn="ctr">
        <a:defRPr b="1" sz="1000">
          <a:solidFill>
            <a:schemeClr val="tx1"/>
          </a:solidFill>
          <a:latin typeface="+mn-lt"/>
          <a:ea typeface="+mn-ea"/>
          <a:cs typeface="+mn-cs"/>
          <a:sym typeface="Times New Roman"/>
        </a:defRPr>
      </a:lvl9pPr>
    </p:otherStyle>
  </p:txStyles>
</p:sldMaster>
</file>

<file path=ppt/slides/_rels/slide1.xml.rels><?xml version="1.0" encoding="UTF-8" standalone="yes"?><Relationships xmlns="http://schemas.openxmlformats.org/package/2006/relationships"><Relationship Id="rId1" Type="http://schemas.openxmlformats.org/officeDocument/2006/relationships/slideLayout" Target="../slideLayouts/slideLayout9.xml"/></Relationships>

</file>

<file path=ppt/slides/_rels/slide10.xml.rels><?xml version="1.0" encoding="UTF-8" standalone="yes"?><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10.png"/><Relationship Id="rId3" Type="http://schemas.openxmlformats.org/officeDocument/2006/relationships/image" Target="../media/image11.png"/><Relationship Id="rId4" Type="http://schemas.openxmlformats.org/officeDocument/2006/relationships/image" Target="../media/image12.png"/></Relationships>

</file>

<file path=ppt/slides/_rels/slide11.xml.rels><?xml version="1.0" encoding="UTF-8" standalone="yes"?><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13.png"/></Relationships>

</file>

<file path=ppt/slides/_rels/slide12.xml.rels><?xml version="1.0" encoding="UTF-8" standalone="yes"?><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14.png"/></Relationships>

</file>

<file path=ppt/slides/_rels/slide13.xml.rels><?xml version="1.0" encoding="UTF-8" standalone="yes"?><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hyperlink" Target="http://www.sba.gov/" TargetMode="External"/><Relationship Id="rId3" Type="http://schemas.openxmlformats.org/officeDocument/2006/relationships/hyperlink" Target="http://www.sba.gov/tools/sba-learningcenter" TargetMode="External"/><Relationship Id="rId4" Type="http://schemas.openxmlformats.org/officeDocument/2006/relationships/hyperlink" Target="http://www.sba.gov/sbdc" TargetMode="External"/><Relationship Id="rId5" Type="http://schemas.openxmlformats.org/officeDocument/2006/relationships/hyperlink" Target="http://www.business.usa.gov/" TargetMode="External"/><Relationship Id="rId6" Type="http://schemas.openxmlformats.org/officeDocument/2006/relationships/hyperlink" Target="http://www.score.org/" TargetMode="External"/><Relationship Id="rId7" Type="http://schemas.openxmlformats.org/officeDocument/2006/relationships/hyperlink" Target="http://www.dla.mil/smallbusiness/pages/ptap.aspx" TargetMode="External"/><Relationship Id="rId8" Type="http://schemas.openxmlformats.org/officeDocument/2006/relationships/hyperlink" Target="http://www.acq.osd.mil/osbp/offices/index.shtml" TargetMode="External"/><Relationship Id="rId9" Type="http://schemas.openxmlformats.org/officeDocument/2006/relationships/hyperlink" Target="http://www.sba.gov/hi" TargetMode="External"/></Relationships>

</file>

<file path=ppt/slides/_rels/slide14.xml.rels><?xml version="1.0" encoding="UTF-8" standalone="yes"?><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3.jpeg"/></Relationships>

</file>

<file path=ppt/slides/_rels/slide2.xml.rels><?xml version="1.0" encoding="UTF-8" standalone="yes"?><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xml"/></Relationships>

</file>

<file path=ppt/slides/_rels/slide4.xml.rels><?xml version="1.0" encoding="UTF-8" standalone="yes"?><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xml"/><Relationship Id="rId3" Type="http://schemas.openxmlformats.org/officeDocument/2006/relationships/hyperlink" Target="http://www.dlis.dla.mil/h2" TargetMode="External"/><Relationship Id="rId4" Type="http://schemas.openxmlformats.org/officeDocument/2006/relationships/hyperlink" Target="http://www.fbo.gov/" TargetMode="External"/><Relationship Id="rId5" Type="http://schemas.openxmlformats.org/officeDocument/2006/relationships/hyperlink" Target="http://www.census.gov/eos/www/naics" TargetMode="External"/><Relationship Id="rId6" Type="http://schemas.openxmlformats.org/officeDocument/2006/relationships/hyperlink" Target="http://www.sba.gov/category/navigation-structure/contracting/contracting-officials/eligibility-size-standards" TargetMode="External"/></Relationships>

</file>

<file path=ppt/slides/_rels/slide5.xml.rels><?xml version="1.0" encoding="UTF-8" standalone="yes"?><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 Id="rId3" Type="http://schemas.openxmlformats.org/officeDocument/2006/relationships/image" Target="../media/image5.png"/></Relationships>

</file>

<file path=ppt/slides/_rels/slide6.xml.rels><?xml version="1.0" encoding="UTF-8" standalone="yes"?><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 Id="rId3" Type="http://schemas.openxmlformats.org/officeDocument/2006/relationships/image" Target="../media/image6.png"/></Relationships>

</file>

<file path=ppt/slides/_rels/slide7.xml.rels><?xml version="1.0" encoding="UTF-8" standalone="yes"?><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xml"/><Relationship Id="rId3" Type="http://schemas.openxmlformats.org/officeDocument/2006/relationships/hyperlink" Target="http://www.fbo.gov/" TargetMode="External"/><Relationship Id="rId4" Type="http://schemas.openxmlformats.org/officeDocument/2006/relationships/hyperlink" Target="http://www.usaspending.gov/" TargetMode="External"/><Relationship Id="rId5" Type="http://schemas.openxmlformats.org/officeDocument/2006/relationships/hyperlink" Target="http://www.acq.osd.mil/osbp/offices/index.shtml" TargetMode="External"/><Relationship Id="rId6" Type="http://schemas.openxmlformats.org/officeDocument/2006/relationships/image" Target="../media/image1.jpeg"/><Relationship Id="rId7" Type="http://schemas.openxmlformats.org/officeDocument/2006/relationships/image" Target="../media/image7.png"/></Relationships>

</file>

<file path=ppt/slides/_rels/slide8.xml.rels><?xml version="1.0" encoding="UTF-8" standalone="yes"?><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xml"/><Relationship Id="rId3" Type="http://schemas.openxmlformats.org/officeDocument/2006/relationships/image" Target="../media/image2.jpeg"/></Relationships>

</file>

<file path=ppt/slides/_rels/slide9.xml.rels><?xml version="1.0" encoding="UTF-8" standalone="yes"?><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8.png"/><Relationship Id="rId3" Type="http://schemas.openxmlformats.org/officeDocument/2006/relationships/image" Target="../media/image9.png"/></Relationships>

</file>

<file path=ppt/slides/slide1.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65" name="Shape 65"/>
          <p:cNvSpPr/>
          <p:nvPr>
            <p:ph type="title"/>
          </p:nvPr>
        </p:nvSpPr>
        <p:spPr>
          <a:xfrm>
            <a:off x="457200" y="5387975"/>
            <a:ext cx="8915400" cy="1470025"/>
          </a:xfrm>
          <a:prstGeom prst="rect">
            <a:avLst/>
          </a:prstGeom>
        </p:spPr>
        <p:txBody>
          <a:bodyPr>
            <a:normAutofit fontScale="100000" lnSpcReduction="0"/>
          </a:bodyPr>
          <a:lstStyle/>
          <a:p>
            <a:pPr lvl="0" defTabSz="438911">
              <a:spcBef>
                <a:spcPts val="200"/>
              </a:spcBef>
              <a:defRPr b="0" sz="1800">
                <a:solidFill>
                  <a:srgbClr val="000000"/>
                </a:solidFill>
              </a:defRPr>
            </a:pPr>
            <a:r>
              <a:rPr b="1" sz="1727">
                <a:solidFill>
                  <a:srgbClr val="FFFFFF"/>
                </a:solidFill>
                <a:latin typeface="Calibri"/>
                <a:ea typeface="Calibri"/>
                <a:cs typeface="Calibri"/>
                <a:sym typeface="Calibri"/>
              </a:rPr>
              <a:t>	</a:t>
            </a:r>
            <a:r>
              <a:rPr b="1" sz="1727">
                <a:solidFill>
                  <a:srgbClr val="FFFFFF"/>
                </a:solidFill>
              </a:rPr>
              <a:t>Effectively Doing Business with the 	Federal Government</a:t>
            </a:r>
            <a:br>
              <a:rPr b="1" sz="1727">
                <a:solidFill>
                  <a:srgbClr val="FFFFFF"/>
                </a:solidFill>
              </a:rPr>
            </a:br>
            <a:br>
              <a:rPr b="1" sz="1727">
                <a:solidFill>
                  <a:srgbClr val="FFFFFF"/>
                </a:solidFill>
              </a:rPr>
            </a:br>
            <a:r>
              <a:rPr b="1" sz="1152">
                <a:solidFill>
                  <a:srgbClr val="FFFFFF"/>
                </a:solidFill>
                <a:latin typeface="Calibri"/>
                <a:ea typeface="Calibri"/>
                <a:cs typeface="Calibri"/>
                <a:sym typeface="Calibri"/>
              </a:rPr>
              <a:t>	</a:t>
            </a:r>
            <a:r>
              <a:rPr b="1" sz="1056">
                <a:solidFill>
                  <a:srgbClr val="FFFFFF"/>
                </a:solidFill>
                <a:latin typeface="Calibri"/>
                <a:ea typeface="Calibri"/>
                <a:cs typeface="Calibri"/>
                <a:sym typeface="Calibri"/>
              </a:rPr>
              <a:t>Alice Williams</a:t>
            </a:r>
            <a:br>
              <a:rPr b="1" sz="1056">
                <a:solidFill>
                  <a:srgbClr val="FFFFFF"/>
                </a:solidFill>
                <a:latin typeface="Calibri"/>
                <a:ea typeface="Calibri"/>
                <a:cs typeface="Calibri"/>
                <a:sym typeface="Calibri"/>
              </a:rPr>
            </a:br>
            <a:r>
              <a:rPr b="1" sz="1056">
                <a:solidFill>
                  <a:srgbClr val="FFFFFF"/>
                </a:solidFill>
                <a:latin typeface="Calibri"/>
                <a:ea typeface="Calibri"/>
                <a:cs typeface="Calibri"/>
                <a:sym typeface="Calibri"/>
              </a:rPr>
              <a:t>	Associate Director</a:t>
            </a:r>
            <a:br>
              <a:rPr b="1" sz="1056">
                <a:solidFill>
                  <a:srgbClr val="FFFFFF"/>
                </a:solidFill>
                <a:latin typeface="Calibri"/>
                <a:ea typeface="Calibri"/>
                <a:cs typeface="Calibri"/>
                <a:sym typeface="Calibri"/>
              </a:rPr>
            </a:br>
            <a:r>
              <a:rPr b="1" sz="1056">
                <a:solidFill>
                  <a:srgbClr val="FFFFFF"/>
                </a:solidFill>
                <a:latin typeface="Calibri"/>
                <a:ea typeface="Calibri"/>
                <a:cs typeface="Calibri"/>
                <a:sym typeface="Calibri"/>
              </a:rPr>
              <a:t>	Workforce Initiatives, Socioeconomic Programs &amp; RIF</a:t>
            </a:r>
            <a:br>
              <a:rPr b="1" sz="1056">
                <a:solidFill>
                  <a:srgbClr val="FFFFFF"/>
                </a:solidFill>
                <a:latin typeface="Calibri"/>
                <a:ea typeface="Calibri"/>
                <a:cs typeface="Calibri"/>
                <a:sym typeface="Calibri"/>
              </a:rPr>
            </a:br>
            <a:r>
              <a:rPr b="1" sz="1056">
                <a:solidFill>
                  <a:srgbClr val="FFFFFF"/>
                </a:solidFill>
                <a:latin typeface="Calibri"/>
                <a:ea typeface="Calibri"/>
                <a:cs typeface="Calibri"/>
                <a:sym typeface="Calibri"/>
              </a:rPr>
              <a:t>	DoD Office of Small Business Programs</a:t>
            </a:r>
            <a:br>
              <a:rPr b="1" sz="1056">
                <a:solidFill>
                  <a:srgbClr val="FFFFFF"/>
                </a:solidFill>
                <a:latin typeface="Calibri"/>
                <a:ea typeface="Calibri"/>
                <a:cs typeface="Calibri"/>
                <a:sym typeface="Calibri"/>
              </a:rPr>
            </a:br>
            <a:br>
              <a:rPr b="1" sz="1056">
                <a:solidFill>
                  <a:srgbClr val="FFFFFF"/>
                </a:solidFill>
                <a:latin typeface="Calibri"/>
                <a:ea typeface="Calibri"/>
                <a:cs typeface="Calibri"/>
                <a:sym typeface="Calibri"/>
              </a:rPr>
            </a:br>
          </a:p>
        </p:txBody>
      </p:sp>
      <p:sp>
        <p:nvSpPr>
          <p:cNvPr id="66" name="Shape 66"/>
          <p:cNvSpPr/>
          <p:nvPr>
            <p:ph type="sldNum" sz="quarter" idx="2"/>
          </p:nvPr>
        </p:nvSpPr>
        <p:spPr>
          <a:xfrm>
            <a:off x="9525000" y="6356351"/>
            <a:ext cx="457200" cy="365126"/>
          </a:xfrm>
          <a:prstGeom prst="rect">
            <a:avLst/>
          </a:prstGeom>
          <a:extLst>
            <a:ext uri="{C572A759-6A51-4108-AA02-DFA0A04FC94B}">
              <ma14:wrappingTextBoxFlag xmlns:ma14="http://schemas.microsoft.com/office/mac/drawingml/2011/main" val="1"/>
            </a:ext>
          </a:extLst>
        </p:spPr>
        <p:txBody>
          <a:bodyPr>
            <a:normAutofit fontScale="100000" lnSpcReduction="0"/>
          </a:bodyPr>
          <a:lstStyle/>
          <a:p>
            <a:pPr lvl="0">
              <a:defRPr b="0" sz="1800">
                <a:solidFill>
                  <a:srgbClr val="000000"/>
                </a:solidFill>
              </a:defRPr>
            </a:pPr>
            <a:fld id="{86CB4B4D-7CA3-9044-876B-883B54F8677D}" type="slidenum">
              <a:rPr b="1" sz="1000">
                <a:solidFill>
                  <a:srgbClr val="FFFFFF"/>
                </a:solidFill>
              </a:rPr>
            </a:fld>
          </a:p>
        </p:txBody>
      </p:sp>
    </p:spTree>
  </p:cSld>
  <p:clrMapOvr>
    <a:masterClrMapping/>
  </p:clrMapOvr>
  <p:transition spd="med" advClick="1"/>
</p:sld>
</file>

<file path=ppt/slides/slide10.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22" name="Shape 122"/>
          <p:cNvSpPr/>
          <p:nvPr>
            <p:ph type="title"/>
          </p:nvPr>
        </p:nvSpPr>
        <p:spPr>
          <a:xfrm>
            <a:off x="381000" y="228600"/>
            <a:ext cx="7799331" cy="820782"/>
          </a:xfrm>
          <a:prstGeom prst="rect">
            <a:avLst/>
          </a:prstGeom>
        </p:spPr>
        <p:txBody>
          <a:bodyPr>
            <a:normAutofit fontScale="100000" lnSpcReduction="0"/>
          </a:bodyPr>
          <a:lstStyle>
            <a:lvl1pPr algn="ctr">
              <a:defRPr u="sng"/>
            </a:lvl1pPr>
          </a:lstStyle>
          <a:p>
            <a:pPr lvl="0">
              <a:defRPr b="0" sz="1800" u="none">
                <a:solidFill>
                  <a:srgbClr val="000000"/>
                </a:solidFill>
              </a:defRPr>
            </a:pPr>
            <a:r>
              <a:rPr b="1" sz="2400" u="sng">
                <a:solidFill>
                  <a:srgbClr val="17375E"/>
                </a:solidFill>
              </a:rPr>
              <a:t>FY 2015 DoD Prime Contracting by Place of Performance Total Eligible vs. Native Hawaiian Owned</a:t>
            </a:r>
          </a:p>
        </p:txBody>
      </p:sp>
      <p:sp>
        <p:nvSpPr>
          <p:cNvPr id="123" name="Shape 123"/>
          <p:cNvSpPr/>
          <p:nvPr>
            <p:ph type="sldNum" sz="quarter" idx="2"/>
          </p:nvPr>
        </p:nvSpPr>
        <p:spPr>
          <a:xfrm>
            <a:off x="8686800" y="6492876"/>
            <a:ext cx="457200" cy="365126"/>
          </a:xfrm>
          <a:prstGeom prst="rect">
            <a:avLst/>
          </a:prstGeom>
          <a:extLst>
            <a:ext uri="{C572A759-6A51-4108-AA02-DFA0A04FC94B}">
              <ma14:wrappingTextBoxFlag xmlns:ma14="http://schemas.microsoft.com/office/mac/drawingml/2011/main" val="1"/>
            </a:ext>
          </a:extLst>
        </p:spPr>
        <p:txBody>
          <a:bodyPr>
            <a:normAutofit fontScale="100000" lnSpcReduction="0"/>
          </a:bodyPr>
          <a:lstStyle/>
          <a:p>
            <a:pPr lvl="0">
              <a:defRPr b="0" sz="1800">
                <a:solidFill>
                  <a:srgbClr val="000000"/>
                </a:solidFill>
              </a:defRPr>
            </a:pPr>
            <a:fld id="{86CB4B4D-7CA3-9044-876B-883B54F8677D}" type="slidenum">
              <a:rPr b="1" sz="1000">
                <a:solidFill>
                  <a:srgbClr val="0F253F"/>
                </a:solidFill>
              </a:rPr>
            </a:fld>
          </a:p>
        </p:txBody>
      </p:sp>
      <p:sp>
        <p:nvSpPr>
          <p:cNvPr id="124" name="Shape 124"/>
          <p:cNvSpPr/>
          <p:nvPr/>
        </p:nvSpPr>
        <p:spPr>
          <a:xfrm>
            <a:off x="0" y="6624098"/>
            <a:ext cx="7010400" cy="202417"/>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defRPr sz="800">
                <a:solidFill>
                  <a:srgbClr val="8C8C8C"/>
                </a:solidFill>
                <a:latin typeface="Arial"/>
                <a:ea typeface="Arial"/>
                <a:cs typeface="Arial"/>
                <a:sym typeface="Arial"/>
              </a:defRPr>
            </a:lvl1pPr>
          </a:lstStyle>
          <a:p>
            <a:pPr lvl="0">
              <a:defRPr sz="1800">
                <a:solidFill>
                  <a:srgbClr val="000000"/>
                </a:solidFill>
              </a:defRPr>
            </a:pPr>
            <a:r>
              <a:rPr sz="800">
                <a:solidFill>
                  <a:srgbClr val="8C8C8C"/>
                </a:solidFill>
              </a:rPr>
              <a:t>Data Source:  FPDS-NG by Awarding Department</a:t>
            </a:r>
          </a:p>
        </p:txBody>
      </p:sp>
      <p:pic>
        <p:nvPicPr>
          <p:cNvPr id="125" name="image12.pdf"/>
          <p:cNvPicPr/>
          <p:nvPr/>
        </p:nvPicPr>
        <p:blipFill>
          <a:blip r:embed="rId2">
            <a:extLst/>
          </a:blip>
          <a:stretch>
            <a:fillRect/>
          </a:stretch>
        </p:blipFill>
        <p:spPr>
          <a:xfrm>
            <a:off x="381000" y="4953000"/>
            <a:ext cx="8534400" cy="924674"/>
          </a:xfrm>
          <a:prstGeom prst="rect">
            <a:avLst/>
          </a:prstGeom>
          <a:ln w="12700">
            <a:miter lim="400000"/>
          </a:ln>
        </p:spPr>
      </p:pic>
      <p:pic>
        <p:nvPicPr>
          <p:cNvPr id="126" name="image13.png"/>
          <p:cNvPicPr/>
          <p:nvPr/>
        </p:nvPicPr>
        <p:blipFill>
          <a:blip r:embed="rId3">
            <a:extLst/>
          </a:blip>
          <a:stretch>
            <a:fillRect/>
          </a:stretch>
        </p:blipFill>
        <p:spPr>
          <a:xfrm>
            <a:off x="990600" y="1463135"/>
            <a:ext cx="3017783" cy="2743439"/>
          </a:xfrm>
          <a:prstGeom prst="rect">
            <a:avLst/>
          </a:prstGeom>
          <a:ln w="12700">
            <a:miter lim="400000"/>
          </a:ln>
        </p:spPr>
      </p:pic>
      <p:pic>
        <p:nvPicPr>
          <p:cNvPr id="127" name="image14.png"/>
          <p:cNvPicPr/>
          <p:nvPr/>
        </p:nvPicPr>
        <p:blipFill>
          <a:blip r:embed="rId4">
            <a:extLst/>
          </a:blip>
          <a:stretch>
            <a:fillRect/>
          </a:stretch>
        </p:blipFill>
        <p:spPr>
          <a:xfrm>
            <a:off x="5065514" y="1488535"/>
            <a:ext cx="3011686" cy="2743439"/>
          </a:xfrm>
          <a:prstGeom prst="rect">
            <a:avLst/>
          </a:prstGeom>
          <a:ln w="12700">
            <a:miter lim="400000"/>
          </a:ln>
        </p:spPr>
      </p:pic>
    </p:spTree>
  </p:cSld>
  <p:clrMapOvr>
    <a:masterClrMapping/>
  </p:clrMapOvr>
  <p:transition spd="med" advClick="1"/>
</p:sld>
</file>

<file path=ppt/slides/slide11.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29" name="Shape 129"/>
          <p:cNvSpPr/>
          <p:nvPr>
            <p:ph type="title"/>
          </p:nvPr>
        </p:nvSpPr>
        <p:spPr>
          <a:xfrm>
            <a:off x="228600" y="246018"/>
            <a:ext cx="8686800" cy="820782"/>
          </a:xfrm>
          <a:prstGeom prst="rect">
            <a:avLst/>
          </a:prstGeom>
        </p:spPr>
        <p:txBody>
          <a:bodyPr>
            <a:normAutofit fontScale="100000" lnSpcReduction="0"/>
          </a:bodyPr>
          <a:lstStyle/>
          <a:p>
            <a:pPr lvl="0" algn="ctr">
              <a:defRPr b="0" sz="1800">
                <a:solidFill>
                  <a:srgbClr val="000000"/>
                </a:solidFill>
              </a:defRPr>
            </a:pPr>
            <a:r>
              <a:rPr b="1" sz="2400" u="sng">
                <a:solidFill>
                  <a:srgbClr val="17375E"/>
                </a:solidFill>
              </a:rPr>
              <a:t>FY 2015 DoD Prime Native Hawaiian Owned</a:t>
            </a:r>
            <a:br>
              <a:rPr b="1" sz="2400" u="sng">
                <a:solidFill>
                  <a:srgbClr val="17375E"/>
                </a:solidFill>
              </a:rPr>
            </a:br>
            <a:r>
              <a:rPr b="1" sz="2400" u="sng">
                <a:solidFill>
                  <a:srgbClr val="17375E"/>
                </a:solidFill>
              </a:rPr>
              <a:t>Prime Contracting by Component / Agency</a:t>
            </a:r>
          </a:p>
        </p:txBody>
      </p:sp>
      <p:sp>
        <p:nvSpPr>
          <p:cNvPr id="130" name="Shape 130"/>
          <p:cNvSpPr/>
          <p:nvPr>
            <p:ph type="sldNum" sz="quarter" idx="2"/>
          </p:nvPr>
        </p:nvSpPr>
        <p:spPr>
          <a:xfrm>
            <a:off x="8686800" y="6492876"/>
            <a:ext cx="457200" cy="365126"/>
          </a:xfrm>
          <a:prstGeom prst="rect">
            <a:avLst/>
          </a:prstGeom>
          <a:extLst>
            <a:ext uri="{C572A759-6A51-4108-AA02-DFA0A04FC94B}">
              <ma14:wrappingTextBoxFlag xmlns:ma14="http://schemas.microsoft.com/office/mac/drawingml/2011/main" val="1"/>
            </a:ext>
          </a:extLst>
        </p:spPr>
        <p:txBody>
          <a:bodyPr>
            <a:normAutofit fontScale="100000" lnSpcReduction="0"/>
          </a:bodyPr>
          <a:lstStyle/>
          <a:p>
            <a:pPr lvl="0">
              <a:defRPr b="0" sz="1800">
                <a:solidFill>
                  <a:srgbClr val="000000"/>
                </a:solidFill>
              </a:defRPr>
            </a:pPr>
            <a:fld id="{86CB4B4D-7CA3-9044-876B-883B54F8677D}" type="slidenum">
              <a:rPr b="1" sz="1000">
                <a:solidFill>
                  <a:srgbClr val="0F253F"/>
                </a:solidFill>
              </a:rPr>
            </a:fld>
          </a:p>
        </p:txBody>
      </p:sp>
      <p:sp>
        <p:nvSpPr>
          <p:cNvPr id="131" name="Shape 131"/>
          <p:cNvSpPr/>
          <p:nvPr/>
        </p:nvSpPr>
        <p:spPr>
          <a:xfrm>
            <a:off x="0" y="6624098"/>
            <a:ext cx="7010400" cy="202417"/>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defRPr sz="800">
                <a:solidFill>
                  <a:srgbClr val="8C8C8C"/>
                </a:solidFill>
                <a:latin typeface="Arial"/>
                <a:ea typeface="Arial"/>
                <a:cs typeface="Arial"/>
                <a:sym typeface="Arial"/>
              </a:defRPr>
            </a:lvl1pPr>
          </a:lstStyle>
          <a:p>
            <a:pPr lvl="0">
              <a:defRPr sz="1800">
                <a:solidFill>
                  <a:srgbClr val="000000"/>
                </a:solidFill>
              </a:defRPr>
            </a:pPr>
            <a:r>
              <a:rPr sz="800">
                <a:solidFill>
                  <a:srgbClr val="8C8C8C"/>
                </a:solidFill>
              </a:rPr>
              <a:t>Data Source:  FPDS-NG by Awarding Department (may not total 100% due to deobligations)  </a:t>
            </a:r>
          </a:p>
        </p:txBody>
      </p:sp>
      <p:pic>
        <p:nvPicPr>
          <p:cNvPr id="132" name="image15.pdf"/>
          <p:cNvPicPr/>
          <p:nvPr/>
        </p:nvPicPr>
        <p:blipFill>
          <a:blip r:embed="rId2">
            <a:extLst/>
          </a:blip>
          <a:stretch>
            <a:fillRect/>
          </a:stretch>
        </p:blipFill>
        <p:spPr>
          <a:xfrm>
            <a:off x="473499" y="1981200"/>
            <a:ext cx="8213301" cy="2590800"/>
          </a:xfrm>
          <a:prstGeom prst="rect">
            <a:avLst/>
          </a:prstGeom>
          <a:ln w="12700">
            <a:miter lim="400000"/>
          </a:ln>
        </p:spPr>
      </p:pic>
    </p:spTree>
  </p:cSld>
  <p:clrMapOvr>
    <a:masterClrMapping/>
  </p:clrMapOvr>
  <p:transition spd="med" advClick="1"/>
</p:sld>
</file>

<file path=ppt/slides/slide12.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34" name="Shape 134"/>
          <p:cNvSpPr/>
          <p:nvPr>
            <p:ph type="title"/>
          </p:nvPr>
        </p:nvSpPr>
        <p:spPr>
          <a:xfrm>
            <a:off x="228600" y="246018"/>
            <a:ext cx="8686800" cy="820782"/>
          </a:xfrm>
          <a:prstGeom prst="rect">
            <a:avLst/>
          </a:prstGeom>
        </p:spPr>
        <p:txBody>
          <a:bodyPr>
            <a:normAutofit fontScale="100000" lnSpcReduction="0"/>
          </a:bodyPr>
          <a:lstStyle/>
          <a:p>
            <a:pPr lvl="0" algn="ctr">
              <a:defRPr b="0" sz="1800">
                <a:solidFill>
                  <a:srgbClr val="000000"/>
                </a:solidFill>
              </a:defRPr>
            </a:pPr>
            <a:r>
              <a:rPr b="1" sz="2400" u="sng">
                <a:solidFill>
                  <a:srgbClr val="17375E"/>
                </a:solidFill>
              </a:rPr>
              <a:t>FY 2015 DoD Prime Native Hawaiian Owned</a:t>
            </a:r>
            <a:br>
              <a:rPr b="1" sz="2400" u="sng">
                <a:solidFill>
                  <a:srgbClr val="17375E"/>
                </a:solidFill>
              </a:rPr>
            </a:br>
            <a:r>
              <a:rPr b="1" sz="2400" u="sng">
                <a:solidFill>
                  <a:srgbClr val="17375E"/>
                </a:solidFill>
              </a:rPr>
              <a:t>Prime Contracting by NAICS Sector</a:t>
            </a:r>
          </a:p>
        </p:txBody>
      </p:sp>
      <p:sp>
        <p:nvSpPr>
          <p:cNvPr id="135" name="Shape 135"/>
          <p:cNvSpPr/>
          <p:nvPr>
            <p:ph type="sldNum" sz="quarter" idx="2"/>
          </p:nvPr>
        </p:nvSpPr>
        <p:spPr>
          <a:xfrm>
            <a:off x="8686800" y="6492876"/>
            <a:ext cx="457200" cy="365126"/>
          </a:xfrm>
          <a:prstGeom prst="rect">
            <a:avLst/>
          </a:prstGeom>
          <a:extLst>
            <a:ext uri="{C572A759-6A51-4108-AA02-DFA0A04FC94B}">
              <ma14:wrappingTextBoxFlag xmlns:ma14="http://schemas.microsoft.com/office/mac/drawingml/2011/main" val="1"/>
            </a:ext>
          </a:extLst>
        </p:spPr>
        <p:txBody>
          <a:bodyPr>
            <a:normAutofit fontScale="100000" lnSpcReduction="0"/>
          </a:bodyPr>
          <a:lstStyle/>
          <a:p>
            <a:pPr lvl="0">
              <a:defRPr b="0" sz="1800">
                <a:solidFill>
                  <a:srgbClr val="000000"/>
                </a:solidFill>
              </a:defRPr>
            </a:pPr>
            <a:fld id="{86CB4B4D-7CA3-9044-876B-883B54F8677D}" type="slidenum">
              <a:rPr b="1" sz="1000">
                <a:solidFill>
                  <a:srgbClr val="0F253F"/>
                </a:solidFill>
              </a:rPr>
            </a:fld>
          </a:p>
        </p:txBody>
      </p:sp>
      <p:sp>
        <p:nvSpPr>
          <p:cNvPr id="136" name="Shape 136"/>
          <p:cNvSpPr/>
          <p:nvPr/>
        </p:nvSpPr>
        <p:spPr>
          <a:xfrm>
            <a:off x="0" y="6624098"/>
            <a:ext cx="7010400" cy="202417"/>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defRPr sz="800">
                <a:solidFill>
                  <a:srgbClr val="8C8C8C"/>
                </a:solidFill>
                <a:latin typeface="Arial"/>
                <a:ea typeface="Arial"/>
                <a:cs typeface="Arial"/>
                <a:sym typeface="Arial"/>
              </a:defRPr>
            </a:lvl1pPr>
          </a:lstStyle>
          <a:p>
            <a:pPr lvl="0">
              <a:defRPr sz="1800">
                <a:solidFill>
                  <a:srgbClr val="000000"/>
                </a:solidFill>
              </a:defRPr>
            </a:pPr>
            <a:r>
              <a:rPr sz="800">
                <a:solidFill>
                  <a:srgbClr val="8C8C8C"/>
                </a:solidFill>
              </a:rPr>
              <a:t>Data Source:  FPDS-NG by Awarding Department (may not total 100% due to deobligations)  </a:t>
            </a:r>
          </a:p>
        </p:txBody>
      </p:sp>
      <p:pic>
        <p:nvPicPr>
          <p:cNvPr id="137" name="image16.pdf"/>
          <p:cNvPicPr/>
          <p:nvPr/>
        </p:nvPicPr>
        <p:blipFill>
          <a:blip r:embed="rId2">
            <a:extLst/>
          </a:blip>
          <a:stretch>
            <a:fillRect/>
          </a:stretch>
        </p:blipFill>
        <p:spPr>
          <a:xfrm>
            <a:off x="794467" y="1676400"/>
            <a:ext cx="7854770" cy="3301368"/>
          </a:xfrm>
          <a:prstGeom prst="rect">
            <a:avLst/>
          </a:prstGeom>
          <a:ln w="12700">
            <a:miter lim="400000"/>
          </a:ln>
        </p:spPr>
      </p:pic>
    </p:spTree>
  </p:cSld>
  <p:clrMapOvr>
    <a:masterClrMapping/>
  </p:clrMapOvr>
  <p:transition spd="med" advClick="1"/>
</p:sld>
</file>

<file path=ppt/slides/slide13.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39" name="Shape 139"/>
          <p:cNvSpPr/>
          <p:nvPr>
            <p:ph type="title"/>
          </p:nvPr>
        </p:nvSpPr>
        <p:spPr>
          <a:xfrm>
            <a:off x="457200" y="246017"/>
            <a:ext cx="8229600" cy="820785"/>
          </a:xfrm>
          <a:prstGeom prst="rect">
            <a:avLst/>
          </a:prstGeom>
        </p:spPr>
        <p:txBody>
          <a:bodyPr>
            <a:normAutofit fontScale="100000" lnSpcReduction="0"/>
          </a:bodyPr>
          <a:lstStyle>
            <a:lvl1pPr algn="ctr">
              <a:defRPr sz="2800" u="sng"/>
            </a:lvl1pPr>
          </a:lstStyle>
          <a:p>
            <a:pPr lvl="0">
              <a:defRPr b="0" sz="1800" u="none">
                <a:solidFill>
                  <a:srgbClr val="000000"/>
                </a:solidFill>
              </a:defRPr>
            </a:pPr>
            <a:r>
              <a:rPr b="1" sz="2800" u="sng">
                <a:solidFill>
                  <a:srgbClr val="17375E"/>
                </a:solidFill>
              </a:rPr>
              <a:t>Where Can I Get Help</a:t>
            </a:r>
          </a:p>
        </p:txBody>
      </p:sp>
      <p:sp>
        <p:nvSpPr>
          <p:cNvPr id="140" name="Shape 140"/>
          <p:cNvSpPr/>
          <p:nvPr>
            <p:ph type="body" idx="1"/>
          </p:nvPr>
        </p:nvSpPr>
        <p:spPr>
          <a:xfrm>
            <a:off x="457200" y="1219199"/>
            <a:ext cx="4040188" cy="639765"/>
          </a:xfrm>
          <a:prstGeom prst="rect">
            <a:avLst/>
          </a:prstGeom>
        </p:spPr>
        <p:txBody>
          <a:bodyPr/>
          <a:lstStyle/>
          <a:p>
            <a:pPr lvl="0">
              <a:defRPr b="0" sz="1800">
                <a:solidFill>
                  <a:srgbClr val="000000"/>
                </a:solidFill>
              </a:defRPr>
            </a:pPr>
            <a:r>
              <a:rPr b="1" sz="2000">
                <a:solidFill>
                  <a:srgbClr val="17375E"/>
                </a:solidFill>
              </a:rPr>
              <a:t>Resources</a:t>
            </a:r>
          </a:p>
        </p:txBody>
      </p:sp>
      <p:sp>
        <p:nvSpPr>
          <p:cNvPr id="141" name="Shape 141"/>
          <p:cNvSpPr/>
          <p:nvPr/>
        </p:nvSpPr>
        <p:spPr>
          <a:xfrm>
            <a:off x="457200" y="1904999"/>
            <a:ext cx="4040188" cy="4683128"/>
          </a:xfrm>
          <a:prstGeom prst="rect">
            <a:avLst/>
          </a:prstGeom>
          <a:ln w="12700">
            <a:miter lim="400000"/>
          </a:ln>
          <a:extLst>
            <a:ext uri="{C572A759-6A51-4108-AA02-DFA0A04FC94B}">
              <ma14:wrappingTextBoxFlag xmlns:ma14="http://schemas.microsoft.com/office/mac/drawingml/2011/main" val="1"/>
            </a:ext>
          </a:extLst>
        </p:spPr>
        <p:txBody>
          <a:bodyPr lIns="0" tIns="0" rIns="0" bIns="0">
            <a:normAutofit fontScale="100000" lnSpcReduction="0"/>
          </a:bodyPr>
          <a:lstStyle/>
          <a:p>
            <a:pPr lvl="2" marL="742950" indent="-342900">
              <a:lnSpc>
                <a:spcPct val="90000"/>
              </a:lnSpc>
              <a:spcBef>
                <a:spcPts val="300"/>
              </a:spcBef>
              <a:buClr>
                <a:srgbClr val="17375E"/>
              </a:buClr>
              <a:buSzPct val="100000"/>
              <a:buFont typeface="Wingdings"/>
              <a:buChar char="▪"/>
              <a:defRPr>
                <a:solidFill>
                  <a:srgbClr val="000000"/>
                </a:solidFill>
              </a:defRPr>
            </a:pPr>
            <a:r>
              <a:rPr sz="1500">
                <a:solidFill>
                  <a:srgbClr val="17375E"/>
                </a:solidFill>
              </a:rPr>
              <a:t>Small Business Administration</a:t>
            </a:r>
            <a:endParaRPr sz="1500">
              <a:solidFill>
                <a:srgbClr val="3F3F3F"/>
              </a:solidFill>
            </a:endParaRPr>
          </a:p>
          <a:p>
            <a:pPr lvl="3" marL="1200150" indent="-342900">
              <a:lnSpc>
                <a:spcPct val="90000"/>
              </a:lnSpc>
              <a:spcBef>
                <a:spcPts val="300"/>
              </a:spcBef>
              <a:buClr>
                <a:srgbClr val="17375E"/>
              </a:buClr>
              <a:buSzPct val="100000"/>
              <a:buFont typeface="Arial"/>
              <a:buChar char="•"/>
              <a:defRPr>
                <a:solidFill>
                  <a:srgbClr val="000000"/>
                </a:solidFill>
              </a:defRPr>
            </a:pPr>
            <a:r>
              <a:rPr sz="1300" u="sng">
                <a:solidFill>
                  <a:srgbClr val="0070C0"/>
                </a:solidFill>
                <a:uFill>
                  <a:solidFill>
                    <a:srgbClr val="0070C0"/>
                  </a:solidFill>
                </a:uFill>
                <a:hlinkClick r:id="rId2" invalidUrl="" action="" tgtFrame="" tooltip="" history="1" highlightClick="0" endSnd="0"/>
              </a:rPr>
              <a:t>www.sba.gov</a:t>
            </a:r>
            <a:endParaRPr sz="1300">
              <a:solidFill>
                <a:srgbClr val="17375E"/>
              </a:solidFill>
            </a:endParaRPr>
          </a:p>
          <a:p>
            <a:pPr lvl="2" marL="742950" indent="-342900">
              <a:lnSpc>
                <a:spcPct val="90000"/>
              </a:lnSpc>
              <a:spcBef>
                <a:spcPts val="300"/>
              </a:spcBef>
              <a:buClr>
                <a:srgbClr val="17375E"/>
              </a:buClr>
              <a:buSzPct val="100000"/>
              <a:buFont typeface="Wingdings"/>
              <a:buChar char="▪"/>
              <a:defRPr>
                <a:solidFill>
                  <a:srgbClr val="000000"/>
                </a:solidFill>
              </a:defRPr>
            </a:pPr>
            <a:r>
              <a:rPr sz="1500">
                <a:solidFill>
                  <a:srgbClr val="17375E"/>
                </a:solidFill>
              </a:rPr>
              <a:t>Small Business Learning Center</a:t>
            </a:r>
            <a:endParaRPr sz="1500">
              <a:solidFill>
                <a:srgbClr val="3F3F3F"/>
              </a:solidFill>
            </a:endParaRPr>
          </a:p>
          <a:p>
            <a:pPr lvl="3" marL="1200150" indent="-342900">
              <a:lnSpc>
                <a:spcPct val="90000"/>
              </a:lnSpc>
              <a:spcBef>
                <a:spcPts val="300"/>
              </a:spcBef>
              <a:buClr>
                <a:srgbClr val="17375E"/>
              </a:buClr>
              <a:buSzPct val="100000"/>
              <a:buFont typeface="Arial"/>
              <a:buChar char="•"/>
              <a:defRPr>
                <a:solidFill>
                  <a:srgbClr val="000000"/>
                </a:solidFill>
              </a:defRPr>
            </a:pPr>
            <a:r>
              <a:rPr sz="1300" u="sng">
                <a:solidFill>
                  <a:srgbClr val="0070C0"/>
                </a:solidFill>
                <a:uFill>
                  <a:solidFill>
                    <a:srgbClr val="0070C0"/>
                  </a:solidFill>
                </a:uFill>
                <a:hlinkClick r:id="rId3" invalidUrl="" action="" tgtFrame="" tooltip="" history="1" highlightClick="0" endSnd="0"/>
              </a:rPr>
              <a:t>www.sba.gov/tools/sba-learningcenter</a:t>
            </a:r>
            <a:endParaRPr sz="1300">
              <a:solidFill>
                <a:srgbClr val="17375E"/>
              </a:solidFill>
            </a:endParaRPr>
          </a:p>
          <a:p>
            <a:pPr lvl="2" marL="742950" indent="-342900">
              <a:lnSpc>
                <a:spcPct val="90000"/>
              </a:lnSpc>
              <a:spcBef>
                <a:spcPts val="300"/>
              </a:spcBef>
              <a:buClr>
                <a:srgbClr val="17375E"/>
              </a:buClr>
              <a:buSzPct val="100000"/>
              <a:buFont typeface="Wingdings"/>
              <a:buChar char="▪"/>
              <a:defRPr>
                <a:solidFill>
                  <a:srgbClr val="000000"/>
                </a:solidFill>
              </a:defRPr>
            </a:pPr>
            <a:r>
              <a:rPr sz="1500">
                <a:solidFill>
                  <a:srgbClr val="17375E"/>
                </a:solidFill>
              </a:rPr>
              <a:t>Small Business Development Centers</a:t>
            </a:r>
            <a:endParaRPr sz="1500">
              <a:solidFill>
                <a:srgbClr val="3F3F3F"/>
              </a:solidFill>
            </a:endParaRPr>
          </a:p>
          <a:p>
            <a:pPr lvl="3" marL="1200150" indent="-342900">
              <a:lnSpc>
                <a:spcPct val="90000"/>
              </a:lnSpc>
              <a:spcBef>
                <a:spcPts val="300"/>
              </a:spcBef>
              <a:buClr>
                <a:srgbClr val="17375E"/>
              </a:buClr>
              <a:buSzPct val="100000"/>
              <a:buFont typeface="Arial"/>
              <a:buChar char="•"/>
              <a:defRPr>
                <a:solidFill>
                  <a:srgbClr val="000000"/>
                </a:solidFill>
              </a:defRPr>
            </a:pPr>
            <a:r>
              <a:rPr sz="1300" u="sng">
                <a:solidFill>
                  <a:srgbClr val="0070C0"/>
                </a:solidFill>
                <a:uFill>
                  <a:solidFill>
                    <a:srgbClr val="0070C0"/>
                  </a:solidFill>
                </a:uFill>
                <a:hlinkClick r:id="rId4" invalidUrl="" action="" tgtFrame="" tooltip="" history="1" highlightClick="0" endSnd="0"/>
              </a:rPr>
              <a:t>www.sba.gov/sbdc</a:t>
            </a:r>
            <a:endParaRPr sz="1300">
              <a:solidFill>
                <a:srgbClr val="17375E"/>
              </a:solidFill>
            </a:endParaRPr>
          </a:p>
          <a:p>
            <a:pPr lvl="2" marL="742950" indent="-342900">
              <a:lnSpc>
                <a:spcPct val="90000"/>
              </a:lnSpc>
              <a:spcBef>
                <a:spcPts val="300"/>
              </a:spcBef>
              <a:buClr>
                <a:srgbClr val="17375E"/>
              </a:buClr>
              <a:buSzPct val="100000"/>
              <a:buFont typeface="Wingdings"/>
              <a:buChar char="▪"/>
              <a:defRPr>
                <a:solidFill>
                  <a:srgbClr val="000000"/>
                </a:solidFill>
              </a:defRPr>
            </a:pPr>
            <a:r>
              <a:rPr sz="1500">
                <a:solidFill>
                  <a:srgbClr val="17375E"/>
                </a:solidFill>
              </a:rPr>
              <a:t>Business USA</a:t>
            </a:r>
            <a:endParaRPr sz="1500">
              <a:solidFill>
                <a:srgbClr val="3F3F3F"/>
              </a:solidFill>
            </a:endParaRPr>
          </a:p>
          <a:p>
            <a:pPr lvl="3" marL="1200150" indent="-342900">
              <a:lnSpc>
                <a:spcPct val="90000"/>
              </a:lnSpc>
              <a:spcBef>
                <a:spcPts val="300"/>
              </a:spcBef>
              <a:buClr>
                <a:srgbClr val="17375E"/>
              </a:buClr>
              <a:buSzPct val="100000"/>
              <a:buFont typeface="Arial"/>
              <a:buChar char="•"/>
              <a:defRPr>
                <a:solidFill>
                  <a:srgbClr val="000000"/>
                </a:solidFill>
              </a:defRPr>
            </a:pPr>
            <a:r>
              <a:rPr sz="1300" u="sng">
                <a:solidFill>
                  <a:srgbClr val="0070C0"/>
                </a:solidFill>
                <a:uFill>
                  <a:solidFill>
                    <a:srgbClr val="0070C0"/>
                  </a:solidFill>
                </a:uFill>
                <a:hlinkClick r:id="rId5" invalidUrl="" action="" tgtFrame="" tooltip="" history="1" highlightClick="0" endSnd="0"/>
              </a:rPr>
              <a:t>www.business.usa.gov</a:t>
            </a:r>
            <a:endParaRPr sz="1300">
              <a:solidFill>
                <a:srgbClr val="17375E"/>
              </a:solidFill>
            </a:endParaRPr>
          </a:p>
          <a:p>
            <a:pPr lvl="2" marL="742950" indent="-342900">
              <a:lnSpc>
                <a:spcPct val="90000"/>
              </a:lnSpc>
              <a:spcBef>
                <a:spcPts val="300"/>
              </a:spcBef>
              <a:buClr>
                <a:srgbClr val="17375E"/>
              </a:buClr>
              <a:buSzPct val="100000"/>
              <a:buFont typeface="Wingdings"/>
              <a:buChar char="▪"/>
              <a:defRPr>
                <a:solidFill>
                  <a:srgbClr val="000000"/>
                </a:solidFill>
              </a:defRPr>
            </a:pPr>
            <a:r>
              <a:rPr sz="1500">
                <a:solidFill>
                  <a:srgbClr val="17375E"/>
                </a:solidFill>
              </a:rPr>
              <a:t>The Service Corps of Retired Executives (SCORE)</a:t>
            </a:r>
            <a:endParaRPr sz="1500">
              <a:solidFill>
                <a:srgbClr val="3F3F3F"/>
              </a:solidFill>
            </a:endParaRPr>
          </a:p>
          <a:p>
            <a:pPr lvl="3" marL="1200150" indent="-342900">
              <a:lnSpc>
                <a:spcPct val="90000"/>
              </a:lnSpc>
              <a:spcBef>
                <a:spcPts val="300"/>
              </a:spcBef>
              <a:buClr>
                <a:srgbClr val="17375E"/>
              </a:buClr>
              <a:buSzPct val="100000"/>
              <a:buFont typeface="Arial"/>
              <a:buChar char="•"/>
              <a:defRPr>
                <a:solidFill>
                  <a:srgbClr val="000000"/>
                </a:solidFill>
              </a:defRPr>
            </a:pPr>
            <a:r>
              <a:rPr sz="1300" u="sng">
                <a:solidFill>
                  <a:srgbClr val="0070C0"/>
                </a:solidFill>
                <a:uFill>
                  <a:solidFill>
                    <a:srgbClr val="0070C0"/>
                  </a:solidFill>
                </a:uFill>
                <a:hlinkClick r:id="rId6" invalidUrl="" action="" tgtFrame="" tooltip="" history="1" highlightClick="0" endSnd="0"/>
              </a:rPr>
              <a:t>www.score.org</a:t>
            </a:r>
            <a:endParaRPr sz="1300">
              <a:solidFill>
                <a:srgbClr val="17375E"/>
              </a:solidFill>
            </a:endParaRPr>
          </a:p>
          <a:p>
            <a:pPr lvl="2" marL="742950" indent="-342900">
              <a:lnSpc>
                <a:spcPct val="90000"/>
              </a:lnSpc>
              <a:spcBef>
                <a:spcPts val="300"/>
              </a:spcBef>
              <a:buClr>
                <a:srgbClr val="17375E"/>
              </a:buClr>
              <a:buSzPct val="100000"/>
              <a:buFont typeface="Wingdings"/>
              <a:buChar char="▪"/>
              <a:defRPr>
                <a:solidFill>
                  <a:srgbClr val="000000"/>
                </a:solidFill>
              </a:defRPr>
            </a:pPr>
            <a:r>
              <a:rPr sz="1500">
                <a:solidFill>
                  <a:srgbClr val="17375E"/>
                </a:solidFill>
              </a:rPr>
              <a:t>Procurement Technical Assistance Centers (PTACs)</a:t>
            </a:r>
            <a:endParaRPr sz="1500">
              <a:solidFill>
                <a:srgbClr val="3F3F3F"/>
              </a:solidFill>
            </a:endParaRPr>
          </a:p>
          <a:p>
            <a:pPr lvl="3" marL="1200150" indent="-342900">
              <a:lnSpc>
                <a:spcPct val="90000"/>
              </a:lnSpc>
              <a:spcBef>
                <a:spcPts val="300"/>
              </a:spcBef>
              <a:buClr>
                <a:srgbClr val="17375E"/>
              </a:buClr>
              <a:buSzPct val="100000"/>
              <a:buFont typeface="Arial"/>
              <a:buChar char="•"/>
              <a:defRPr>
                <a:solidFill>
                  <a:srgbClr val="000000"/>
                </a:solidFill>
              </a:defRPr>
            </a:pPr>
            <a:r>
              <a:rPr sz="1300" u="sng">
                <a:solidFill>
                  <a:srgbClr val="0070C0"/>
                </a:solidFill>
                <a:uFill>
                  <a:solidFill>
                    <a:srgbClr val="0070C0"/>
                  </a:solidFill>
                </a:uFill>
                <a:hlinkClick r:id="rId7" invalidUrl="" action="" tgtFrame="" tooltip="" history="1" highlightClick="0" endSnd="0"/>
              </a:rPr>
              <a:t>www.dla.mil/smallbusiness/pages/ptap.aspx</a:t>
            </a:r>
            <a:endParaRPr sz="1300">
              <a:solidFill>
                <a:srgbClr val="17375E"/>
              </a:solidFill>
            </a:endParaRPr>
          </a:p>
          <a:p>
            <a:pPr lvl="2" marL="742950" indent="-342900">
              <a:lnSpc>
                <a:spcPct val="90000"/>
              </a:lnSpc>
              <a:spcBef>
                <a:spcPts val="300"/>
              </a:spcBef>
              <a:buClr>
                <a:srgbClr val="17375E"/>
              </a:buClr>
              <a:buSzPct val="100000"/>
              <a:buFont typeface="Wingdings"/>
              <a:buChar char="▪"/>
              <a:defRPr>
                <a:solidFill>
                  <a:srgbClr val="000000"/>
                </a:solidFill>
              </a:defRPr>
            </a:pPr>
            <a:r>
              <a:rPr sz="1500">
                <a:solidFill>
                  <a:srgbClr val="17375E"/>
                </a:solidFill>
              </a:rPr>
              <a:t>DoD Small Business Programs Offices</a:t>
            </a:r>
            <a:endParaRPr sz="1500">
              <a:solidFill>
                <a:srgbClr val="3F3F3F"/>
              </a:solidFill>
            </a:endParaRPr>
          </a:p>
          <a:p>
            <a:pPr lvl="3" marL="1200150" indent="-342900">
              <a:lnSpc>
                <a:spcPct val="90000"/>
              </a:lnSpc>
              <a:spcBef>
                <a:spcPts val="300"/>
              </a:spcBef>
              <a:buClr>
                <a:srgbClr val="17375E"/>
              </a:buClr>
              <a:buSzPct val="100000"/>
              <a:buFont typeface="Arial"/>
              <a:buChar char="•"/>
              <a:defRPr>
                <a:solidFill>
                  <a:srgbClr val="000000"/>
                </a:solidFill>
              </a:defRPr>
            </a:pPr>
            <a:r>
              <a:rPr sz="1300" u="sng">
                <a:solidFill>
                  <a:srgbClr val="0070C0"/>
                </a:solidFill>
                <a:uFill>
                  <a:solidFill>
                    <a:srgbClr val="0070C0"/>
                  </a:solidFill>
                </a:uFill>
                <a:hlinkClick r:id="rId8" invalidUrl="" action="" tgtFrame="" tooltip="" history="1" highlightClick="0" endSnd="0"/>
              </a:rPr>
              <a:t>www.acq.osd.mil/osbp/offices/index.shtml</a:t>
            </a:r>
          </a:p>
        </p:txBody>
      </p:sp>
      <p:sp>
        <p:nvSpPr>
          <p:cNvPr id="142" name="Shape 142"/>
          <p:cNvSpPr/>
          <p:nvPr/>
        </p:nvSpPr>
        <p:spPr>
          <a:xfrm>
            <a:off x="4648200" y="1219199"/>
            <a:ext cx="4041775" cy="639765"/>
          </a:xfrm>
          <a:prstGeom prst="rect">
            <a:avLst/>
          </a:prstGeom>
          <a:ln w="12700">
            <a:miter lim="400000"/>
          </a:ln>
          <a:extLst>
            <a:ext uri="{C572A759-6A51-4108-AA02-DFA0A04FC94B}">
              <ma14:wrappingTextBoxFlag xmlns:ma14="http://schemas.microsoft.com/office/mac/drawingml/2011/main" val="1"/>
            </a:ext>
          </a:extLst>
        </p:spPr>
        <p:txBody>
          <a:bodyPr lIns="0" tIns="0" rIns="0" bIns="0" anchor="b">
            <a:normAutofit fontScale="100000" lnSpcReduction="0"/>
          </a:bodyPr>
          <a:lstStyle>
            <a:lvl1pPr>
              <a:spcBef>
                <a:spcPts val="400"/>
              </a:spcBef>
              <a:defRPr b="1" sz="2000">
                <a:solidFill>
                  <a:srgbClr val="17375E"/>
                </a:solidFill>
                <a:latin typeface="Times New Roman"/>
                <a:ea typeface="Times New Roman"/>
                <a:cs typeface="Times New Roman"/>
                <a:sym typeface="Times New Roman"/>
              </a:defRPr>
            </a:lvl1pPr>
          </a:lstStyle>
          <a:p>
            <a:pPr lvl="0">
              <a:defRPr b="0" sz="1800">
                <a:solidFill>
                  <a:srgbClr val="000000"/>
                </a:solidFill>
              </a:defRPr>
            </a:pPr>
            <a:r>
              <a:rPr b="1" sz="2000">
                <a:solidFill>
                  <a:srgbClr val="17375E"/>
                </a:solidFill>
              </a:rPr>
              <a:t>Local Resources</a:t>
            </a:r>
          </a:p>
        </p:txBody>
      </p:sp>
      <p:sp>
        <p:nvSpPr>
          <p:cNvPr id="143" name="Shape 143"/>
          <p:cNvSpPr/>
          <p:nvPr/>
        </p:nvSpPr>
        <p:spPr>
          <a:xfrm>
            <a:off x="4648200" y="1828800"/>
            <a:ext cx="4041775" cy="4800600"/>
          </a:xfrm>
          <a:prstGeom prst="rect">
            <a:avLst/>
          </a:prstGeom>
          <a:ln w="12700">
            <a:miter lim="400000"/>
          </a:ln>
          <a:extLst>
            <a:ext uri="{C572A759-6A51-4108-AA02-DFA0A04FC94B}">
              <ma14:wrappingTextBoxFlag xmlns:ma14="http://schemas.microsoft.com/office/mac/drawingml/2011/main" val="1"/>
            </a:ext>
          </a:extLst>
        </p:spPr>
        <p:txBody>
          <a:bodyPr lIns="0" tIns="0" rIns="0" bIns="0">
            <a:normAutofit fontScale="100000" lnSpcReduction="0"/>
          </a:bodyPr>
          <a:lstStyle/>
          <a:p>
            <a:pPr lvl="0" marL="214312" indent="-214312">
              <a:spcBef>
                <a:spcPts val="300"/>
              </a:spcBef>
              <a:buSzPct val="100000"/>
              <a:buFont typeface="Wingdings"/>
              <a:buChar char="▪"/>
              <a:defRPr>
                <a:solidFill>
                  <a:srgbClr val="000000"/>
                </a:solidFill>
              </a:defRPr>
            </a:pPr>
            <a:r>
              <a:rPr sz="1500">
                <a:solidFill>
                  <a:srgbClr val="3F3F3F"/>
                </a:solidFill>
              </a:rPr>
              <a:t>Small Business Administration</a:t>
            </a:r>
            <a:endParaRPr sz="2400">
              <a:solidFill>
                <a:srgbClr val="3F3F3F"/>
              </a:solidFill>
            </a:endParaRPr>
          </a:p>
          <a:p>
            <a:pPr lvl="1" marL="657225" indent="-200025">
              <a:spcBef>
                <a:spcPts val="300"/>
              </a:spcBef>
              <a:buSzPct val="100000"/>
              <a:buFont typeface="Arial"/>
              <a:buChar char="•"/>
              <a:defRPr>
                <a:solidFill>
                  <a:srgbClr val="000000"/>
                </a:solidFill>
              </a:defRPr>
            </a:pPr>
            <a:r>
              <a:rPr sz="1400">
                <a:solidFill>
                  <a:srgbClr val="3F3F3F"/>
                </a:solidFill>
                <a:hlinkClick r:id="rId9" invalidUrl="" action="" tgtFrame="" tooltip="" history="1" highlightClick="0" endSnd="0"/>
              </a:rPr>
              <a:t>www.sba.gov/hi</a:t>
            </a:r>
            <a:endParaRPr sz="1400">
              <a:solidFill>
                <a:srgbClr val="3F3F3F"/>
              </a:solidFill>
            </a:endParaRPr>
          </a:p>
          <a:p>
            <a:pPr lvl="0" marL="214312" indent="-214312">
              <a:spcBef>
                <a:spcPts val="300"/>
              </a:spcBef>
              <a:buSzPct val="100000"/>
              <a:buFont typeface="Wingdings"/>
              <a:buChar char="▪"/>
              <a:defRPr>
                <a:solidFill>
                  <a:srgbClr val="000000"/>
                </a:solidFill>
              </a:defRPr>
            </a:pPr>
            <a:r>
              <a:rPr sz="1500">
                <a:solidFill>
                  <a:srgbClr val="3F3F3F"/>
                </a:solidFill>
              </a:rPr>
              <a:t>SBA District Office - </a:t>
            </a:r>
            <a:endParaRPr sz="2400">
              <a:solidFill>
                <a:srgbClr val="3F3F3F"/>
              </a:solidFill>
            </a:endParaRPr>
          </a:p>
          <a:p>
            <a:pPr lvl="1" marL="657225" indent="-200025">
              <a:spcBef>
                <a:spcPts val="300"/>
              </a:spcBef>
              <a:buSzPct val="100000"/>
              <a:buFont typeface="Arial"/>
              <a:buChar char="•"/>
              <a:defRPr>
                <a:solidFill>
                  <a:srgbClr val="000000"/>
                </a:solidFill>
              </a:defRPr>
            </a:pPr>
            <a:r>
              <a:rPr sz="1400">
                <a:solidFill>
                  <a:srgbClr val="3F3F3F"/>
                </a:solidFill>
              </a:rPr>
              <a:t>500 Ala Moana Boulevard, Suite 1-306</a:t>
            </a:r>
            <a:endParaRPr sz="2000">
              <a:solidFill>
                <a:srgbClr val="3F3F3F"/>
              </a:solidFill>
            </a:endParaRPr>
          </a:p>
          <a:p>
            <a:pPr lvl="1">
              <a:spcBef>
                <a:spcPts val="300"/>
              </a:spcBef>
              <a:defRPr>
                <a:solidFill>
                  <a:srgbClr val="000000"/>
                </a:solidFill>
              </a:defRPr>
            </a:pPr>
            <a:r>
              <a:rPr sz="1400">
                <a:solidFill>
                  <a:srgbClr val="3F3F3F"/>
                </a:solidFill>
              </a:rPr>
              <a:t>        Honolulu, HI 96813</a:t>
            </a:r>
            <a:endParaRPr sz="2000">
              <a:solidFill>
                <a:srgbClr val="3F3F3F"/>
              </a:solidFill>
            </a:endParaRPr>
          </a:p>
          <a:p>
            <a:pPr lvl="1">
              <a:spcBef>
                <a:spcPts val="300"/>
              </a:spcBef>
              <a:defRPr>
                <a:solidFill>
                  <a:srgbClr val="000000"/>
                </a:solidFill>
              </a:defRPr>
            </a:pPr>
            <a:r>
              <a:rPr sz="1400">
                <a:solidFill>
                  <a:srgbClr val="3F3F3F"/>
                </a:solidFill>
              </a:rPr>
              <a:t>        808-541-2990</a:t>
            </a:r>
            <a:endParaRPr sz="2000">
              <a:solidFill>
                <a:srgbClr val="3F3F3F"/>
              </a:solidFill>
            </a:endParaRPr>
          </a:p>
          <a:p>
            <a:pPr lvl="0" marL="214312" indent="-214312">
              <a:spcBef>
                <a:spcPts val="300"/>
              </a:spcBef>
              <a:buSzPct val="100000"/>
              <a:buFont typeface="Wingdings"/>
              <a:buChar char="▪"/>
              <a:defRPr>
                <a:solidFill>
                  <a:srgbClr val="000000"/>
                </a:solidFill>
              </a:defRPr>
            </a:pPr>
            <a:r>
              <a:rPr sz="1500">
                <a:solidFill>
                  <a:srgbClr val="3F3F3F"/>
                </a:solidFill>
              </a:rPr>
              <a:t>Procurement Technical Assistance Center (PTAC)-Hawaii Office</a:t>
            </a:r>
            <a:endParaRPr sz="2400">
              <a:solidFill>
                <a:srgbClr val="3F3F3F"/>
              </a:solidFill>
            </a:endParaRPr>
          </a:p>
          <a:p>
            <a:pPr lvl="1" marL="657225" indent="-200025">
              <a:spcBef>
                <a:spcPts val="300"/>
              </a:spcBef>
              <a:buSzPct val="100000"/>
              <a:buFont typeface="Arial"/>
              <a:buChar char="•"/>
              <a:defRPr>
                <a:solidFill>
                  <a:srgbClr val="000000"/>
                </a:solidFill>
              </a:defRPr>
            </a:pPr>
            <a:r>
              <a:rPr sz="1400">
                <a:solidFill>
                  <a:srgbClr val="3F3F3F"/>
                </a:solidFill>
              </a:rPr>
              <a:t>711 Kapi’Olani Boulevard,  Suite 1450</a:t>
            </a:r>
            <a:endParaRPr sz="2000">
              <a:solidFill>
                <a:srgbClr val="3F3F3F"/>
              </a:solidFill>
            </a:endParaRPr>
          </a:p>
          <a:p>
            <a:pPr lvl="1">
              <a:spcBef>
                <a:spcPts val="300"/>
              </a:spcBef>
              <a:defRPr>
                <a:solidFill>
                  <a:srgbClr val="000000"/>
                </a:solidFill>
              </a:defRPr>
            </a:pPr>
            <a:r>
              <a:rPr sz="1400">
                <a:solidFill>
                  <a:srgbClr val="3F3F3F"/>
                </a:solidFill>
              </a:rPr>
              <a:t>        Honolulu, HI 96813</a:t>
            </a:r>
            <a:endParaRPr sz="2000">
              <a:solidFill>
                <a:srgbClr val="3F3F3F"/>
              </a:solidFill>
            </a:endParaRPr>
          </a:p>
          <a:p>
            <a:pPr lvl="1">
              <a:spcBef>
                <a:spcPts val="300"/>
              </a:spcBef>
              <a:defRPr>
                <a:solidFill>
                  <a:srgbClr val="000000"/>
                </a:solidFill>
              </a:defRPr>
            </a:pPr>
            <a:r>
              <a:rPr sz="1400">
                <a:solidFill>
                  <a:srgbClr val="3F3F3F"/>
                </a:solidFill>
              </a:rPr>
              <a:t>        808-596-8990</a:t>
            </a:r>
            <a:endParaRPr sz="2000">
              <a:solidFill>
                <a:srgbClr val="3F3F3F"/>
              </a:solidFill>
            </a:endParaRPr>
          </a:p>
          <a:p>
            <a:pPr lvl="1" marL="742950" indent="-285750">
              <a:spcBef>
                <a:spcPts val="400"/>
              </a:spcBef>
              <a:buSzPct val="100000"/>
              <a:buFont typeface="Wingdings"/>
              <a:buChar char="▪"/>
              <a:defRPr>
                <a:solidFill>
                  <a:srgbClr val="000000"/>
                </a:solidFill>
              </a:defRPr>
            </a:pPr>
            <a:endParaRPr sz="1100">
              <a:solidFill>
                <a:srgbClr val="3F3F3F"/>
              </a:solidFill>
            </a:endParaRPr>
          </a:p>
          <a:p>
            <a:pPr lvl="1">
              <a:spcBef>
                <a:spcPts val="300"/>
              </a:spcBef>
              <a:defRPr>
                <a:solidFill>
                  <a:srgbClr val="000000"/>
                </a:solidFill>
              </a:defRPr>
            </a:pPr>
            <a:r>
              <a:rPr sz="1400">
                <a:solidFill>
                  <a:srgbClr val="3F3F3F"/>
                </a:solidFill>
              </a:rPr>
              <a:t>	</a:t>
            </a:r>
          </a:p>
        </p:txBody>
      </p:sp>
      <p:sp>
        <p:nvSpPr>
          <p:cNvPr id="144" name="Shape 144"/>
          <p:cNvSpPr/>
          <p:nvPr>
            <p:ph type="sldNum" sz="quarter" idx="2"/>
          </p:nvPr>
        </p:nvSpPr>
        <p:spPr>
          <a:xfrm>
            <a:off x="8686800" y="6492876"/>
            <a:ext cx="457200" cy="365126"/>
          </a:xfrm>
          <a:prstGeom prst="rect">
            <a:avLst/>
          </a:prstGeom>
          <a:extLst>
            <a:ext uri="{C572A759-6A51-4108-AA02-DFA0A04FC94B}">
              <ma14:wrappingTextBoxFlag xmlns:ma14="http://schemas.microsoft.com/office/mac/drawingml/2011/main" val="1"/>
            </a:ext>
          </a:extLst>
        </p:spPr>
        <p:txBody>
          <a:bodyPr>
            <a:normAutofit fontScale="100000" lnSpcReduction="0"/>
          </a:bodyPr>
          <a:lstStyle/>
          <a:p>
            <a:pPr lvl="0">
              <a:defRPr b="0" sz="1800">
                <a:solidFill>
                  <a:srgbClr val="000000"/>
                </a:solidFill>
              </a:defRPr>
            </a:pPr>
            <a:fld id="{86CB4B4D-7CA3-9044-876B-883B54F8677D}" type="slidenum">
              <a:rPr b="1" sz="1000">
                <a:solidFill>
                  <a:srgbClr val="0F253F"/>
                </a:solidFill>
              </a:rPr>
            </a:fld>
          </a:p>
        </p:txBody>
      </p:sp>
    </p:spTree>
  </p:cSld>
  <p:clrMapOvr>
    <a:masterClrMapping/>
  </p:clrMapOvr>
  <p:transition spd="med" advClick="1"/>
</p:sld>
</file>

<file path=ppt/slides/slide14.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46" name="Shape 146"/>
          <p:cNvSpPr/>
          <p:nvPr>
            <p:ph type="title"/>
          </p:nvPr>
        </p:nvSpPr>
        <p:spPr>
          <a:xfrm>
            <a:off x="457200" y="246018"/>
            <a:ext cx="8229600" cy="820782"/>
          </a:xfrm>
          <a:prstGeom prst="rect">
            <a:avLst/>
          </a:prstGeom>
        </p:spPr>
        <p:txBody>
          <a:bodyPr>
            <a:normAutofit fontScale="100000" lnSpcReduction="0"/>
          </a:bodyPr>
          <a:lstStyle>
            <a:lvl1pPr algn="ctr">
              <a:defRPr sz="4300" u="sng"/>
            </a:lvl1pPr>
          </a:lstStyle>
          <a:p>
            <a:pPr lvl="0">
              <a:defRPr b="0" sz="1800" u="none">
                <a:solidFill>
                  <a:srgbClr val="000000"/>
                </a:solidFill>
              </a:defRPr>
            </a:pPr>
            <a:r>
              <a:rPr b="1" sz="4300" u="sng">
                <a:solidFill>
                  <a:srgbClr val="17375E"/>
                </a:solidFill>
              </a:rPr>
              <a:t>Questions</a:t>
            </a:r>
          </a:p>
        </p:txBody>
      </p:sp>
      <p:sp>
        <p:nvSpPr>
          <p:cNvPr id="147" name="Shape 147"/>
          <p:cNvSpPr/>
          <p:nvPr>
            <p:ph type="sldNum" sz="quarter" idx="2"/>
          </p:nvPr>
        </p:nvSpPr>
        <p:spPr>
          <a:xfrm>
            <a:off x="8567738" y="6324600"/>
            <a:ext cx="457201" cy="365125"/>
          </a:xfrm>
          <a:prstGeom prst="rect">
            <a:avLst/>
          </a:prstGeom>
          <a:extLst>
            <a:ext uri="{C572A759-6A51-4108-AA02-DFA0A04FC94B}">
              <ma14:wrappingTextBoxFlag xmlns:ma14="http://schemas.microsoft.com/office/mac/drawingml/2011/main" val="1"/>
            </a:ext>
          </a:extLst>
        </p:spPr>
        <p:txBody>
          <a:bodyPr>
            <a:normAutofit fontScale="100000" lnSpcReduction="0"/>
          </a:bodyPr>
          <a:lstStyle/>
          <a:p>
            <a:pPr lvl="0">
              <a:defRPr b="0" sz="1800">
                <a:solidFill>
                  <a:srgbClr val="000000"/>
                </a:solidFill>
              </a:defRPr>
            </a:pPr>
            <a:fld id="{86CB4B4D-7CA3-9044-876B-883B54F8677D}" type="slidenum">
              <a:rPr b="1" sz="1000">
                <a:solidFill>
                  <a:srgbClr val="0F253F"/>
                </a:solidFill>
              </a:rPr>
            </a:fld>
          </a:p>
        </p:txBody>
      </p:sp>
      <p:pic>
        <p:nvPicPr>
          <p:cNvPr id="148" name="image17.jpg"/>
          <p:cNvPicPr/>
          <p:nvPr/>
        </p:nvPicPr>
        <p:blipFill>
          <a:blip r:embed="rId2">
            <a:extLst/>
          </a:blip>
          <a:stretch>
            <a:fillRect/>
          </a:stretch>
        </p:blipFill>
        <p:spPr>
          <a:xfrm>
            <a:off x="1143000" y="1066800"/>
            <a:ext cx="6781800" cy="5791200"/>
          </a:xfrm>
          <a:prstGeom prst="rect">
            <a:avLst/>
          </a:prstGeom>
          <a:ln w="12700">
            <a:miter lim="400000"/>
          </a:ln>
        </p:spPr>
      </p:pic>
    </p:spTree>
  </p:cSld>
  <p:clrMapOvr>
    <a:masterClrMapping/>
  </p:clrMapOvr>
  <p:transition spd="med" advClick="1"/>
</p:sld>
</file>

<file path=ppt/slides/slide2.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68" name="Shape 68"/>
          <p:cNvSpPr/>
          <p:nvPr>
            <p:ph type="title"/>
          </p:nvPr>
        </p:nvSpPr>
        <p:spPr>
          <a:xfrm>
            <a:off x="457200" y="152399"/>
            <a:ext cx="8229600" cy="820785"/>
          </a:xfrm>
          <a:prstGeom prst="rect">
            <a:avLst/>
          </a:prstGeom>
        </p:spPr>
        <p:txBody>
          <a:bodyPr>
            <a:normAutofit fontScale="100000" lnSpcReduction="0"/>
          </a:bodyPr>
          <a:lstStyle>
            <a:lvl1pPr algn="ctr">
              <a:defRPr sz="2800" u="sng"/>
            </a:lvl1pPr>
          </a:lstStyle>
          <a:p>
            <a:pPr lvl="0">
              <a:defRPr b="0" sz="1800" u="none">
                <a:solidFill>
                  <a:srgbClr val="000000"/>
                </a:solidFill>
              </a:defRPr>
            </a:pPr>
            <a:r>
              <a:rPr b="1" sz="2800" u="sng">
                <a:solidFill>
                  <a:srgbClr val="17375E"/>
                </a:solidFill>
              </a:rPr>
              <a:t>Agenda</a:t>
            </a:r>
          </a:p>
        </p:txBody>
      </p:sp>
      <p:sp>
        <p:nvSpPr>
          <p:cNvPr id="69" name="Shape 69"/>
          <p:cNvSpPr/>
          <p:nvPr>
            <p:ph type="body" idx="1"/>
          </p:nvPr>
        </p:nvSpPr>
        <p:spPr>
          <a:xfrm>
            <a:off x="457200" y="1066800"/>
            <a:ext cx="8229600" cy="5791200"/>
          </a:xfrm>
          <a:prstGeom prst="rect">
            <a:avLst/>
          </a:prstGeom>
        </p:spPr>
        <p:txBody>
          <a:bodyPr/>
          <a:lstStyle/>
          <a:p>
            <a:pPr lvl="0" marL="394335" indent="-394335">
              <a:lnSpc>
                <a:spcPct val="80000"/>
              </a:lnSpc>
              <a:buClr>
                <a:srgbClr val="17375E"/>
              </a:buClr>
              <a:buFont typeface="Wingdings"/>
              <a:buChar char="▪"/>
              <a:defRPr sz="1800">
                <a:solidFill>
                  <a:srgbClr val="000000"/>
                </a:solidFill>
              </a:defRPr>
            </a:pPr>
            <a:r>
              <a:rPr sz="2300">
                <a:solidFill>
                  <a:srgbClr val="17375E"/>
                </a:solidFill>
              </a:rPr>
              <a:t>Introduction</a:t>
            </a:r>
            <a:endParaRPr sz="2100">
              <a:solidFill>
                <a:srgbClr val="202020"/>
              </a:solidFill>
            </a:endParaRPr>
          </a:p>
          <a:p>
            <a:pPr lvl="0" marL="394335" indent="-394335">
              <a:lnSpc>
                <a:spcPct val="80000"/>
              </a:lnSpc>
              <a:buClr>
                <a:srgbClr val="17375E"/>
              </a:buClr>
              <a:buFont typeface="Wingdings"/>
              <a:buChar char="▪"/>
              <a:defRPr sz="1800">
                <a:solidFill>
                  <a:srgbClr val="000000"/>
                </a:solidFill>
              </a:defRPr>
            </a:pPr>
            <a:r>
              <a:rPr sz="2300">
                <a:solidFill>
                  <a:srgbClr val="17375E"/>
                </a:solidFill>
              </a:rPr>
              <a:t>What Type of Business am I</a:t>
            </a:r>
            <a:endParaRPr sz="2800">
              <a:solidFill>
                <a:srgbClr val="17375E"/>
              </a:solidFill>
            </a:endParaRPr>
          </a:p>
          <a:p>
            <a:pPr lvl="2" marL="788669" indent="-388619">
              <a:lnSpc>
                <a:spcPct val="80000"/>
              </a:lnSpc>
              <a:spcBef>
                <a:spcPts val="400"/>
              </a:spcBef>
              <a:buClr>
                <a:srgbClr val="202020"/>
              </a:buClr>
              <a:defRPr sz="1800">
                <a:solidFill>
                  <a:srgbClr val="000000"/>
                </a:solidFill>
              </a:defRPr>
            </a:pPr>
            <a:r>
              <a:rPr sz="1700">
                <a:solidFill>
                  <a:srgbClr val="202020"/>
                </a:solidFill>
              </a:rPr>
              <a:t>Socioeconomic Programs (8a, WOSB, SDVOSB, HUBZone)</a:t>
            </a:r>
            <a:endParaRPr sz="1500">
              <a:solidFill>
                <a:srgbClr val="3F3F3F"/>
              </a:solidFill>
            </a:endParaRPr>
          </a:p>
          <a:p>
            <a:pPr lvl="0" marL="394335" indent="-394335">
              <a:lnSpc>
                <a:spcPct val="80000"/>
              </a:lnSpc>
              <a:buClr>
                <a:srgbClr val="17375E"/>
              </a:buClr>
              <a:buFont typeface="Wingdings"/>
              <a:buChar char="▪"/>
              <a:defRPr sz="1800">
                <a:solidFill>
                  <a:srgbClr val="000000"/>
                </a:solidFill>
              </a:defRPr>
            </a:pPr>
            <a:r>
              <a:rPr sz="2300">
                <a:solidFill>
                  <a:srgbClr val="17375E"/>
                </a:solidFill>
              </a:rPr>
              <a:t>Initial Steps Small Businesses Should Take</a:t>
            </a:r>
            <a:endParaRPr sz="2800">
              <a:solidFill>
                <a:srgbClr val="17375E"/>
              </a:solidFill>
            </a:endParaRPr>
          </a:p>
          <a:p>
            <a:pPr lvl="1" marL="742950" indent="-285750">
              <a:lnSpc>
                <a:spcPct val="80000"/>
              </a:lnSpc>
              <a:spcBef>
                <a:spcPts val="400"/>
              </a:spcBef>
              <a:buClr>
                <a:srgbClr val="202020"/>
              </a:buClr>
              <a:buChar char="•"/>
              <a:defRPr sz="1800">
                <a:solidFill>
                  <a:srgbClr val="000000"/>
                </a:solidFill>
              </a:defRPr>
            </a:pPr>
            <a:r>
              <a:rPr sz="1700">
                <a:solidFill>
                  <a:srgbClr val="202020"/>
                </a:solidFill>
              </a:rPr>
              <a:t>Federal Supply Classification Code (FSC)/ Product Service Code (PSC)</a:t>
            </a:r>
            <a:endParaRPr sz="2100">
              <a:solidFill>
                <a:srgbClr val="202020"/>
              </a:solidFill>
            </a:endParaRPr>
          </a:p>
          <a:p>
            <a:pPr lvl="1" marL="742950" indent="-285750">
              <a:lnSpc>
                <a:spcPct val="80000"/>
              </a:lnSpc>
              <a:spcBef>
                <a:spcPts val="400"/>
              </a:spcBef>
              <a:buClr>
                <a:srgbClr val="202020"/>
              </a:buClr>
              <a:buChar char="•"/>
              <a:defRPr sz="1800">
                <a:solidFill>
                  <a:srgbClr val="000000"/>
                </a:solidFill>
              </a:defRPr>
            </a:pPr>
            <a:r>
              <a:rPr sz="1700">
                <a:solidFill>
                  <a:srgbClr val="202020"/>
                </a:solidFill>
              </a:rPr>
              <a:t>North American Industry Classification Code (NAICS)</a:t>
            </a:r>
            <a:endParaRPr sz="2100">
              <a:solidFill>
                <a:srgbClr val="202020"/>
              </a:solidFill>
            </a:endParaRPr>
          </a:p>
          <a:p>
            <a:pPr lvl="1" marL="742950" indent="-285750">
              <a:lnSpc>
                <a:spcPct val="80000"/>
              </a:lnSpc>
              <a:spcBef>
                <a:spcPts val="400"/>
              </a:spcBef>
              <a:buClr>
                <a:srgbClr val="202020"/>
              </a:buClr>
              <a:buChar char="•"/>
              <a:defRPr sz="1800">
                <a:solidFill>
                  <a:srgbClr val="000000"/>
                </a:solidFill>
              </a:defRPr>
            </a:pPr>
            <a:r>
              <a:rPr sz="1700">
                <a:solidFill>
                  <a:srgbClr val="202020"/>
                </a:solidFill>
              </a:rPr>
              <a:t>SBA Size Standard</a:t>
            </a:r>
            <a:endParaRPr sz="1700">
              <a:solidFill>
                <a:srgbClr val="3F3F3F"/>
              </a:solidFill>
            </a:endParaRPr>
          </a:p>
          <a:p>
            <a:pPr lvl="0" marL="394335" indent="-394335">
              <a:lnSpc>
                <a:spcPct val="80000"/>
              </a:lnSpc>
              <a:buClr>
                <a:srgbClr val="17375E"/>
              </a:buClr>
              <a:buFont typeface="Wingdings"/>
              <a:buChar char="▪"/>
              <a:defRPr sz="1800">
                <a:solidFill>
                  <a:srgbClr val="000000"/>
                </a:solidFill>
              </a:defRPr>
            </a:pPr>
            <a:r>
              <a:rPr sz="2300">
                <a:solidFill>
                  <a:srgbClr val="17375E"/>
                </a:solidFill>
              </a:rPr>
              <a:t>Am I Prepared to Do Business with DoD</a:t>
            </a:r>
            <a:endParaRPr sz="2000">
              <a:solidFill>
                <a:srgbClr val="3F3F3F"/>
              </a:solidFill>
            </a:endParaRPr>
          </a:p>
          <a:p>
            <a:pPr lvl="1" marL="742950" indent="-285750">
              <a:lnSpc>
                <a:spcPct val="80000"/>
              </a:lnSpc>
              <a:spcBef>
                <a:spcPts val="400"/>
              </a:spcBef>
              <a:buChar char="•"/>
              <a:defRPr sz="1800">
                <a:solidFill>
                  <a:srgbClr val="000000"/>
                </a:solidFill>
              </a:defRPr>
            </a:pPr>
            <a:r>
              <a:rPr sz="1700">
                <a:solidFill>
                  <a:srgbClr val="3F3F3F"/>
                </a:solidFill>
              </a:rPr>
              <a:t>Step 1: DUNS</a:t>
            </a:r>
            <a:endParaRPr sz="1700">
              <a:solidFill>
                <a:srgbClr val="3F3F3F"/>
              </a:solidFill>
            </a:endParaRPr>
          </a:p>
          <a:p>
            <a:pPr lvl="1" marL="742950" indent="-285750">
              <a:lnSpc>
                <a:spcPct val="80000"/>
              </a:lnSpc>
              <a:spcBef>
                <a:spcPts val="400"/>
              </a:spcBef>
              <a:buChar char="•"/>
              <a:defRPr sz="1800">
                <a:solidFill>
                  <a:srgbClr val="000000"/>
                </a:solidFill>
              </a:defRPr>
            </a:pPr>
            <a:r>
              <a:rPr sz="1700">
                <a:solidFill>
                  <a:srgbClr val="3F3F3F"/>
                </a:solidFill>
              </a:rPr>
              <a:t>Step 2: SAM</a:t>
            </a:r>
            <a:endParaRPr sz="1700">
              <a:solidFill>
                <a:srgbClr val="3F3F3F"/>
              </a:solidFill>
            </a:endParaRPr>
          </a:p>
          <a:p>
            <a:pPr lvl="0" marL="394335" indent="-394335">
              <a:lnSpc>
                <a:spcPct val="80000"/>
              </a:lnSpc>
              <a:buClr>
                <a:srgbClr val="17375E"/>
              </a:buClr>
              <a:buFont typeface="Wingdings"/>
              <a:buChar char="▪"/>
              <a:defRPr sz="1800">
                <a:solidFill>
                  <a:srgbClr val="000000"/>
                </a:solidFill>
              </a:defRPr>
            </a:pPr>
            <a:r>
              <a:rPr sz="2300">
                <a:solidFill>
                  <a:srgbClr val="17375E"/>
                </a:solidFill>
              </a:rPr>
              <a:t>Who in DoD Buys what I Sell</a:t>
            </a:r>
            <a:endParaRPr sz="2000">
              <a:solidFill>
                <a:srgbClr val="3F3F3F"/>
              </a:solidFill>
            </a:endParaRPr>
          </a:p>
          <a:p>
            <a:pPr lvl="1" marL="742950" indent="-285750">
              <a:lnSpc>
                <a:spcPct val="80000"/>
              </a:lnSpc>
              <a:spcBef>
                <a:spcPts val="400"/>
              </a:spcBef>
              <a:buChar char="•"/>
              <a:defRPr sz="1800">
                <a:solidFill>
                  <a:srgbClr val="000000"/>
                </a:solidFill>
              </a:defRPr>
            </a:pPr>
            <a:r>
              <a:rPr sz="1700">
                <a:solidFill>
                  <a:srgbClr val="3F3F3F"/>
                </a:solidFill>
              </a:rPr>
              <a:t>Finding Contracting Opportunities</a:t>
            </a:r>
            <a:endParaRPr sz="1700">
              <a:solidFill>
                <a:srgbClr val="3F3F3F"/>
              </a:solidFill>
            </a:endParaRPr>
          </a:p>
          <a:p>
            <a:pPr lvl="1" marL="742950" indent="-285750">
              <a:lnSpc>
                <a:spcPct val="80000"/>
              </a:lnSpc>
              <a:spcBef>
                <a:spcPts val="400"/>
              </a:spcBef>
              <a:buChar char="•"/>
              <a:defRPr sz="1800">
                <a:solidFill>
                  <a:srgbClr val="000000"/>
                </a:solidFill>
              </a:defRPr>
            </a:pPr>
            <a:r>
              <a:rPr sz="1700">
                <a:solidFill>
                  <a:srgbClr val="3F3F3F"/>
                </a:solidFill>
              </a:rPr>
              <a:t>Small Business Professionals</a:t>
            </a:r>
            <a:endParaRPr sz="1700">
              <a:solidFill>
                <a:srgbClr val="3F3F3F"/>
              </a:solidFill>
            </a:endParaRPr>
          </a:p>
          <a:p>
            <a:pPr lvl="0" marL="394335" indent="-394335">
              <a:lnSpc>
                <a:spcPct val="80000"/>
              </a:lnSpc>
              <a:buClr>
                <a:srgbClr val="17375E"/>
              </a:buClr>
              <a:buFont typeface="Wingdings"/>
              <a:buChar char="▪"/>
              <a:defRPr sz="1800">
                <a:solidFill>
                  <a:srgbClr val="000000"/>
                </a:solidFill>
              </a:defRPr>
            </a:pPr>
            <a:r>
              <a:rPr sz="2300">
                <a:solidFill>
                  <a:srgbClr val="17375E"/>
                </a:solidFill>
              </a:rPr>
              <a:t>How Do I Market My Product</a:t>
            </a:r>
            <a:endParaRPr sz="2000">
              <a:solidFill>
                <a:srgbClr val="3F3F3F"/>
              </a:solidFill>
            </a:endParaRPr>
          </a:p>
          <a:p>
            <a:pPr lvl="1" marL="742950" indent="-285750">
              <a:lnSpc>
                <a:spcPct val="80000"/>
              </a:lnSpc>
              <a:spcBef>
                <a:spcPts val="400"/>
              </a:spcBef>
              <a:buChar char="•"/>
              <a:defRPr sz="1800">
                <a:solidFill>
                  <a:srgbClr val="000000"/>
                </a:solidFill>
              </a:defRPr>
            </a:pPr>
            <a:r>
              <a:rPr sz="1700">
                <a:solidFill>
                  <a:srgbClr val="3F3F3F"/>
                </a:solidFill>
              </a:rPr>
              <a:t>Marketing Presentations</a:t>
            </a:r>
            <a:endParaRPr sz="1700">
              <a:solidFill>
                <a:srgbClr val="3F3F3F"/>
              </a:solidFill>
            </a:endParaRPr>
          </a:p>
          <a:p>
            <a:pPr lvl="0" marL="394335" indent="-394335">
              <a:lnSpc>
                <a:spcPct val="80000"/>
              </a:lnSpc>
              <a:buClr>
                <a:srgbClr val="17375E"/>
              </a:buClr>
              <a:buFont typeface="Wingdings"/>
              <a:buChar char="▪"/>
              <a:defRPr sz="1800">
                <a:solidFill>
                  <a:srgbClr val="000000"/>
                </a:solidFill>
              </a:defRPr>
            </a:pPr>
            <a:r>
              <a:rPr sz="2300">
                <a:solidFill>
                  <a:srgbClr val="17375E"/>
                </a:solidFill>
              </a:rPr>
              <a:t>Data Analysis</a:t>
            </a:r>
            <a:endParaRPr sz="2000">
              <a:solidFill>
                <a:srgbClr val="3F3F3F"/>
              </a:solidFill>
            </a:endParaRPr>
          </a:p>
          <a:p>
            <a:pPr lvl="0" marL="394335" indent="-394335">
              <a:lnSpc>
                <a:spcPct val="80000"/>
              </a:lnSpc>
              <a:buClr>
                <a:srgbClr val="17375E"/>
              </a:buClr>
              <a:buFont typeface="Wingdings"/>
              <a:buChar char="▪"/>
              <a:defRPr sz="1800">
                <a:solidFill>
                  <a:srgbClr val="000000"/>
                </a:solidFill>
              </a:defRPr>
            </a:pPr>
            <a:r>
              <a:rPr sz="2300">
                <a:solidFill>
                  <a:srgbClr val="17375E"/>
                </a:solidFill>
              </a:rPr>
              <a:t>Where Can I get Help</a:t>
            </a:r>
            <a:endParaRPr sz="2000">
              <a:solidFill>
                <a:srgbClr val="3F3F3F"/>
              </a:solidFill>
            </a:endParaRPr>
          </a:p>
          <a:p>
            <a:pPr lvl="1" marL="742950" indent="-285750">
              <a:lnSpc>
                <a:spcPct val="80000"/>
              </a:lnSpc>
              <a:spcBef>
                <a:spcPts val="400"/>
              </a:spcBef>
              <a:buChar char="•"/>
              <a:defRPr sz="1800">
                <a:solidFill>
                  <a:srgbClr val="000000"/>
                </a:solidFill>
              </a:defRPr>
            </a:pPr>
            <a:r>
              <a:rPr sz="1700">
                <a:solidFill>
                  <a:srgbClr val="3F3F3F"/>
                </a:solidFill>
              </a:rPr>
              <a:t>Resources</a:t>
            </a:r>
          </a:p>
        </p:txBody>
      </p:sp>
      <p:sp>
        <p:nvSpPr>
          <p:cNvPr id="70" name="Shape 70"/>
          <p:cNvSpPr/>
          <p:nvPr>
            <p:ph type="sldNum" sz="quarter" idx="2"/>
          </p:nvPr>
        </p:nvSpPr>
        <p:spPr>
          <a:xfrm>
            <a:off x="8567738" y="6324600"/>
            <a:ext cx="457201" cy="365125"/>
          </a:xfrm>
          <a:prstGeom prst="rect">
            <a:avLst/>
          </a:prstGeom>
          <a:extLst>
            <a:ext uri="{C572A759-6A51-4108-AA02-DFA0A04FC94B}">
              <ma14:wrappingTextBoxFlag xmlns:ma14="http://schemas.microsoft.com/office/mac/drawingml/2011/main" val="1"/>
            </a:ext>
          </a:extLst>
        </p:spPr>
        <p:txBody>
          <a:bodyPr>
            <a:normAutofit fontScale="100000" lnSpcReduction="0"/>
          </a:bodyPr>
          <a:lstStyle/>
          <a:p>
            <a:pPr lvl="0">
              <a:defRPr b="0" sz="1800">
                <a:solidFill>
                  <a:srgbClr val="000000"/>
                </a:solidFill>
              </a:defRPr>
            </a:pPr>
            <a:fld id="{86CB4B4D-7CA3-9044-876B-883B54F8677D}" type="slidenum">
              <a:rPr b="1" sz="1000">
                <a:solidFill>
                  <a:srgbClr val="0F253F"/>
                </a:solidFill>
              </a:rPr>
            </a:fld>
          </a:p>
        </p:txBody>
      </p:sp>
    </p:spTree>
  </p:cSld>
  <p:clrMapOvr>
    <a:masterClrMapping/>
  </p:clrMapOvr>
  <p:transition spd="med" advClick="1"/>
</p:sld>
</file>

<file path=ppt/slides/slide3.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72" name="Shape 72"/>
          <p:cNvSpPr/>
          <p:nvPr>
            <p:ph type="title"/>
          </p:nvPr>
        </p:nvSpPr>
        <p:spPr>
          <a:xfrm>
            <a:off x="457200" y="246017"/>
            <a:ext cx="8229600" cy="820785"/>
          </a:xfrm>
          <a:prstGeom prst="rect">
            <a:avLst/>
          </a:prstGeom>
        </p:spPr>
        <p:txBody>
          <a:bodyPr>
            <a:normAutofit fontScale="100000" lnSpcReduction="0"/>
          </a:bodyPr>
          <a:lstStyle>
            <a:lvl1pPr algn="ctr">
              <a:defRPr sz="2800" u="sng"/>
            </a:lvl1pPr>
          </a:lstStyle>
          <a:p>
            <a:pPr lvl="0">
              <a:defRPr b="0" sz="1800" u="none">
                <a:solidFill>
                  <a:srgbClr val="000000"/>
                </a:solidFill>
              </a:defRPr>
            </a:pPr>
            <a:r>
              <a:rPr b="1" sz="2800" u="sng">
                <a:solidFill>
                  <a:srgbClr val="17375E"/>
                </a:solidFill>
              </a:rPr>
              <a:t>What Type of Business Am I</a:t>
            </a:r>
          </a:p>
        </p:txBody>
      </p:sp>
      <p:sp>
        <p:nvSpPr>
          <p:cNvPr id="73" name="Shape 73"/>
          <p:cNvSpPr/>
          <p:nvPr>
            <p:ph type="body" idx="1"/>
          </p:nvPr>
        </p:nvSpPr>
        <p:spPr>
          <a:xfrm>
            <a:off x="0" y="1600200"/>
            <a:ext cx="4495800" cy="5257801"/>
          </a:xfrm>
          <a:prstGeom prst="rect">
            <a:avLst/>
          </a:prstGeom>
        </p:spPr>
        <p:txBody>
          <a:bodyPr/>
          <a:lstStyle/>
          <a:p>
            <a:pPr lvl="0" marL="274320" indent="-274320">
              <a:lnSpc>
                <a:spcPct val="90000"/>
              </a:lnSpc>
              <a:spcBef>
                <a:spcPts val="300"/>
              </a:spcBef>
              <a:buClr>
                <a:srgbClr val="0070C0"/>
              </a:buClr>
              <a:buFont typeface="Wingdings"/>
              <a:buChar char="▪"/>
              <a:defRPr sz="1800">
                <a:solidFill>
                  <a:srgbClr val="000000"/>
                </a:solidFill>
              </a:defRPr>
            </a:pPr>
            <a:r>
              <a:rPr b="1" sz="1600">
                <a:solidFill>
                  <a:srgbClr val="0070C0"/>
                </a:solidFill>
              </a:rPr>
              <a:t>Small Disadvantaged Business/8a:  </a:t>
            </a:r>
            <a:endParaRPr sz="2000">
              <a:solidFill>
                <a:srgbClr val="3F3F3F"/>
              </a:solidFill>
            </a:endParaRPr>
          </a:p>
          <a:p>
            <a:pPr lvl="1" marL="709332" indent="-252132">
              <a:lnSpc>
                <a:spcPct val="90000"/>
              </a:lnSpc>
              <a:spcBef>
                <a:spcPts val="300"/>
              </a:spcBef>
              <a:buChar char="•"/>
              <a:defRPr sz="1800">
                <a:solidFill>
                  <a:srgbClr val="000000"/>
                </a:solidFill>
              </a:defRPr>
            </a:pPr>
            <a:r>
              <a:rPr sz="1500">
                <a:solidFill>
                  <a:srgbClr val="3F3F3F"/>
                </a:solidFill>
              </a:rPr>
              <a:t>Small firm must be at least 51% owned and controlled by a socially and economically disadvantage individual(s)</a:t>
            </a:r>
            <a:endParaRPr sz="1700">
              <a:solidFill>
                <a:srgbClr val="3F3F3F"/>
              </a:solidFill>
            </a:endParaRPr>
          </a:p>
          <a:p>
            <a:pPr lvl="1" marL="709332" indent="-252132">
              <a:lnSpc>
                <a:spcPct val="90000"/>
              </a:lnSpc>
              <a:spcBef>
                <a:spcPts val="300"/>
              </a:spcBef>
              <a:buChar char="•"/>
              <a:defRPr sz="1800">
                <a:solidFill>
                  <a:srgbClr val="000000"/>
                </a:solidFill>
              </a:defRPr>
            </a:pPr>
            <a:r>
              <a:rPr sz="1500">
                <a:solidFill>
                  <a:srgbClr val="3F3F3F"/>
                </a:solidFill>
              </a:rPr>
              <a:t>Meet small business size standards</a:t>
            </a:r>
            <a:endParaRPr sz="1700">
              <a:solidFill>
                <a:srgbClr val="3F3F3F"/>
              </a:solidFill>
            </a:endParaRPr>
          </a:p>
          <a:p>
            <a:pPr lvl="1" marL="709332" indent="-252132">
              <a:lnSpc>
                <a:spcPct val="90000"/>
              </a:lnSpc>
              <a:spcBef>
                <a:spcPts val="300"/>
              </a:spcBef>
              <a:buChar char="•"/>
              <a:defRPr sz="1800">
                <a:solidFill>
                  <a:srgbClr val="000000"/>
                </a:solidFill>
              </a:defRPr>
            </a:pPr>
            <a:r>
              <a:rPr sz="1500">
                <a:solidFill>
                  <a:srgbClr val="3F3F3F"/>
                </a:solidFill>
              </a:rPr>
              <a:t>In business for more than two years</a:t>
            </a:r>
            <a:endParaRPr sz="1700">
              <a:solidFill>
                <a:srgbClr val="3F3F3F"/>
              </a:solidFill>
            </a:endParaRPr>
          </a:p>
          <a:p>
            <a:pPr lvl="1" marL="709332" indent="-252132">
              <a:lnSpc>
                <a:spcPct val="90000"/>
              </a:lnSpc>
              <a:spcBef>
                <a:spcPts val="300"/>
              </a:spcBef>
              <a:buChar char="•"/>
              <a:defRPr sz="1800">
                <a:solidFill>
                  <a:srgbClr val="000000"/>
                </a:solidFill>
              </a:defRPr>
            </a:pPr>
            <a:r>
              <a:rPr sz="1500">
                <a:solidFill>
                  <a:srgbClr val="3F3F3F"/>
                </a:solidFill>
              </a:rPr>
              <a:t>Unconditionally owned and controlled by one or more disadvantaged individuals who are US citizens</a:t>
            </a:r>
            <a:endParaRPr sz="1700">
              <a:solidFill>
                <a:srgbClr val="3F3F3F"/>
              </a:solidFill>
            </a:endParaRPr>
          </a:p>
          <a:p>
            <a:pPr lvl="1" marL="742950" indent="-285750">
              <a:lnSpc>
                <a:spcPct val="90000"/>
              </a:lnSpc>
              <a:spcBef>
                <a:spcPts val="400"/>
              </a:spcBef>
              <a:buChar char="•"/>
              <a:defRPr sz="1800">
                <a:solidFill>
                  <a:srgbClr val="000000"/>
                </a:solidFill>
              </a:defRPr>
            </a:pPr>
            <a:endParaRPr b="1" sz="1700">
              <a:solidFill>
                <a:srgbClr val="3F3F3F"/>
              </a:solidFill>
            </a:endParaRPr>
          </a:p>
          <a:p>
            <a:pPr lvl="0" marL="274320" indent="-274320">
              <a:lnSpc>
                <a:spcPct val="90000"/>
              </a:lnSpc>
              <a:spcBef>
                <a:spcPts val="300"/>
              </a:spcBef>
              <a:buClr>
                <a:srgbClr val="0070C0"/>
              </a:buClr>
              <a:buFont typeface="Wingdings"/>
              <a:buChar char="▪"/>
              <a:defRPr sz="1800">
                <a:solidFill>
                  <a:srgbClr val="000000"/>
                </a:solidFill>
              </a:defRPr>
            </a:pPr>
            <a:r>
              <a:rPr b="1" sz="1600">
                <a:solidFill>
                  <a:srgbClr val="0070C0"/>
                </a:solidFill>
              </a:rPr>
              <a:t>Women-Owned Small Business:  </a:t>
            </a:r>
            <a:endParaRPr b="1" sz="1900">
              <a:solidFill>
                <a:srgbClr val="0070C0"/>
              </a:solidFill>
            </a:endParaRPr>
          </a:p>
          <a:p>
            <a:pPr lvl="1" marL="709332" indent="-252132">
              <a:lnSpc>
                <a:spcPct val="90000"/>
              </a:lnSpc>
              <a:spcBef>
                <a:spcPts val="300"/>
              </a:spcBef>
              <a:buChar char="•"/>
              <a:defRPr sz="1800">
                <a:solidFill>
                  <a:srgbClr val="000000"/>
                </a:solidFill>
              </a:defRPr>
            </a:pPr>
            <a:r>
              <a:rPr sz="1500">
                <a:solidFill>
                  <a:srgbClr val="3F3F3F"/>
                </a:solidFill>
              </a:rPr>
              <a:t>Must meet small business size standards</a:t>
            </a:r>
            <a:endParaRPr sz="1700">
              <a:solidFill>
                <a:srgbClr val="3F3F3F"/>
              </a:solidFill>
            </a:endParaRPr>
          </a:p>
          <a:p>
            <a:pPr lvl="1" marL="709332" indent="-252132">
              <a:lnSpc>
                <a:spcPct val="90000"/>
              </a:lnSpc>
              <a:spcBef>
                <a:spcPts val="300"/>
              </a:spcBef>
              <a:buChar char="•"/>
              <a:defRPr sz="1800">
                <a:solidFill>
                  <a:srgbClr val="000000"/>
                </a:solidFill>
              </a:defRPr>
            </a:pPr>
            <a:r>
              <a:rPr sz="1500">
                <a:solidFill>
                  <a:srgbClr val="3F3F3F"/>
                </a:solidFill>
              </a:rPr>
              <a:t>51% owned and controlled by one or more women who are US citizens</a:t>
            </a:r>
            <a:endParaRPr sz="1700">
              <a:solidFill>
                <a:srgbClr val="3F3F3F"/>
              </a:solidFill>
            </a:endParaRPr>
          </a:p>
          <a:p>
            <a:pPr lvl="1" marL="709332" indent="-252132">
              <a:lnSpc>
                <a:spcPct val="90000"/>
              </a:lnSpc>
              <a:spcBef>
                <a:spcPts val="300"/>
              </a:spcBef>
              <a:buChar char="•"/>
              <a:defRPr sz="1800">
                <a:solidFill>
                  <a:srgbClr val="000000"/>
                </a:solidFill>
              </a:defRPr>
            </a:pPr>
            <a:r>
              <a:rPr sz="1500">
                <a:solidFill>
                  <a:srgbClr val="3F3F3F"/>
                </a:solidFill>
              </a:rPr>
              <a:t>Ownership must be direct and not subject to limitations</a:t>
            </a:r>
            <a:endParaRPr sz="1700">
              <a:solidFill>
                <a:srgbClr val="3F3F3F"/>
              </a:solidFill>
            </a:endParaRPr>
          </a:p>
          <a:p>
            <a:pPr lvl="1" marL="709332" indent="-252132">
              <a:lnSpc>
                <a:spcPct val="90000"/>
              </a:lnSpc>
              <a:spcBef>
                <a:spcPts val="300"/>
              </a:spcBef>
              <a:buChar char="•"/>
              <a:defRPr sz="1800">
                <a:solidFill>
                  <a:srgbClr val="000000"/>
                </a:solidFill>
              </a:defRPr>
            </a:pPr>
            <a:r>
              <a:rPr sz="1500">
                <a:solidFill>
                  <a:srgbClr val="3F3F3F"/>
                </a:solidFill>
              </a:rPr>
              <a:t>Woman or women must manage day to day operations</a:t>
            </a:r>
          </a:p>
        </p:txBody>
      </p:sp>
      <p:sp>
        <p:nvSpPr>
          <p:cNvPr id="74" name="Shape 74"/>
          <p:cNvSpPr/>
          <p:nvPr/>
        </p:nvSpPr>
        <p:spPr>
          <a:xfrm>
            <a:off x="4648200" y="1600200"/>
            <a:ext cx="4495800" cy="5257801"/>
          </a:xfrm>
          <a:prstGeom prst="rect">
            <a:avLst/>
          </a:prstGeom>
          <a:ln w="12700">
            <a:miter lim="400000"/>
          </a:ln>
          <a:extLst>
            <a:ext uri="{C572A759-6A51-4108-AA02-DFA0A04FC94B}">
              <ma14:wrappingTextBoxFlag xmlns:ma14="http://schemas.microsoft.com/office/mac/drawingml/2011/main" val="1"/>
            </a:ext>
          </a:extLst>
        </p:spPr>
        <p:txBody>
          <a:bodyPr lIns="0" tIns="0" rIns="0" bIns="0">
            <a:normAutofit fontScale="100000" lnSpcReduction="0"/>
          </a:bodyPr>
          <a:lstStyle/>
          <a:p>
            <a:pPr lvl="0" marL="257175" indent="-257175">
              <a:lnSpc>
                <a:spcPct val="90000"/>
              </a:lnSpc>
              <a:spcBef>
                <a:spcPts val="300"/>
              </a:spcBef>
              <a:buClr>
                <a:srgbClr val="0070C0"/>
              </a:buClr>
              <a:buSzPct val="100000"/>
              <a:buFont typeface="Wingdings"/>
              <a:buChar char="▪"/>
              <a:defRPr>
                <a:solidFill>
                  <a:srgbClr val="000000"/>
                </a:solidFill>
              </a:defRPr>
            </a:pPr>
            <a:r>
              <a:rPr b="1" sz="1500">
                <a:solidFill>
                  <a:srgbClr val="0070C0"/>
                </a:solidFill>
              </a:rPr>
              <a:t>Service-Disabled Veteran-Owned Small Business:  </a:t>
            </a:r>
            <a:endParaRPr b="1" sz="2000">
              <a:solidFill>
                <a:srgbClr val="0070C0"/>
              </a:solidFill>
            </a:endParaRPr>
          </a:p>
          <a:p>
            <a:pPr lvl="1" marL="692523" indent="-235323">
              <a:lnSpc>
                <a:spcPct val="90000"/>
              </a:lnSpc>
              <a:spcBef>
                <a:spcPts val="300"/>
              </a:spcBef>
              <a:buSzPct val="100000"/>
              <a:buFont typeface="Arial"/>
              <a:buChar char="•"/>
              <a:defRPr>
                <a:solidFill>
                  <a:srgbClr val="000000"/>
                </a:solidFill>
              </a:defRPr>
            </a:pPr>
            <a:r>
              <a:rPr sz="1400">
                <a:solidFill>
                  <a:srgbClr val="3F3F3F"/>
                </a:solidFill>
              </a:rPr>
              <a:t>Must have a service-connected disability that has been determined by the Department of Veterans Affairs or Department of Defense</a:t>
            </a:r>
            <a:endParaRPr sz="1700">
              <a:solidFill>
                <a:srgbClr val="3F3F3F"/>
              </a:solidFill>
            </a:endParaRPr>
          </a:p>
          <a:p>
            <a:pPr lvl="1" marL="692523" indent="-235323">
              <a:lnSpc>
                <a:spcPct val="90000"/>
              </a:lnSpc>
              <a:spcBef>
                <a:spcPts val="300"/>
              </a:spcBef>
              <a:buSzPct val="100000"/>
              <a:buFont typeface="Arial"/>
              <a:buChar char="•"/>
              <a:defRPr>
                <a:solidFill>
                  <a:srgbClr val="000000"/>
                </a:solidFill>
              </a:defRPr>
            </a:pPr>
            <a:r>
              <a:rPr sz="1400">
                <a:solidFill>
                  <a:srgbClr val="3F3F3F"/>
                </a:solidFill>
              </a:rPr>
              <a:t>Must meet small business size standards</a:t>
            </a:r>
            <a:endParaRPr sz="1700">
              <a:solidFill>
                <a:srgbClr val="3F3F3F"/>
              </a:solidFill>
            </a:endParaRPr>
          </a:p>
          <a:p>
            <a:pPr lvl="1" marL="692523" indent="-235323">
              <a:lnSpc>
                <a:spcPct val="90000"/>
              </a:lnSpc>
              <a:spcBef>
                <a:spcPts val="300"/>
              </a:spcBef>
              <a:buSzPct val="100000"/>
              <a:buFont typeface="Arial"/>
              <a:buChar char="•"/>
              <a:defRPr>
                <a:solidFill>
                  <a:srgbClr val="000000"/>
                </a:solidFill>
              </a:defRPr>
            </a:pPr>
            <a:r>
              <a:rPr sz="1400">
                <a:solidFill>
                  <a:srgbClr val="3F3F3F"/>
                </a:solidFill>
              </a:rPr>
              <a:t>51% owned and controlled by a service disabled veteran</a:t>
            </a:r>
            <a:endParaRPr sz="1700">
              <a:solidFill>
                <a:srgbClr val="3F3F3F"/>
              </a:solidFill>
            </a:endParaRPr>
          </a:p>
          <a:p>
            <a:pPr lvl="1" marL="692523" indent="-235323">
              <a:lnSpc>
                <a:spcPct val="90000"/>
              </a:lnSpc>
              <a:spcBef>
                <a:spcPts val="300"/>
              </a:spcBef>
              <a:buSzPct val="100000"/>
              <a:buFont typeface="Arial"/>
              <a:buChar char="•"/>
              <a:defRPr>
                <a:solidFill>
                  <a:srgbClr val="000000"/>
                </a:solidFill>
              </a:defRPr>
            </a:pPr>
            <a:r>
              <a:rPr sz="1400">
                <a:solidFill>
                  <a:srgbClr val="3F3F3F"/>
                </a:solidFill>
              </a:rPr>
              <a:t>Daily management operations of the concern must be controlled by a service-disabled veteran or caregiver</a:t>
            </a:r>
            <a:endParaRPr sz="1700">
              <a:solidFill>
                <a:srgbClr val="3F3F3F"/>
              </a:solidFill>
            </a:endParaRPr>
          </a:p>
          <a:p>
            <a:pPr lvl="0" marL="342900" indent="-342900">
              <a:lnSpc>
                <a:spcPct val="90000"/>
              </a:lnSpc>
              <a:spcBef>
                <a:spcPts val="400"/>
              </a:spcBef>
              <a:buSzPct val="100000"/>
              <a:buFont typeface="Arial"/>
              <a:buChar char="•"/>
              <a:defRPr>
                <a:solidFill>
                  <a:srgbClr val="000000"/>
                </a:solidFill>
              </a:defRPr>
            </a:pPr>
            <a:endParaRPr b="1" sz="2000">
              <a:solidFill>
                <a:srgbClr val="3F3F3F"/>
              </a:solidFill>
            </a:endParaRPr>
          </a:p>
          <a:p>
            <a:pPr lvl="0" marL="274320" indent="-274320">
              <a:lnSpc>
                <a:spcPct val="90000"/>
              </a:lnSpc>
              <a:spcBef>
                <a:spcPts val="300"/>
              </a:spcBef>
              <a:buClr>
                <a:srgbClr val="0070C0"/>
              </a:buClr>
              <a:buSzPct val="100000"/>
              <a:buFont typeface="Wingdings"/>
              <a:buChar char="▪"/>
              <a:defRPr>
                <a:solidFill>
                  <a:srgbClr val="000000"/>
                </a:solidFill>
              </a:defRPr>
            </a:pPr>
            <a:r>
              <a:rPr b="1" sz="1600">
                <a:solidFill>
                  <a:srgbClr val="0070C0"/>
                </a:solidFill>
              </a:rPr>
              <a:t>Historically Underutilized Business Zone:</a:t>
            </a:r>
            <a:endParaRPr sz="2000">
              <a:solidFill>
                <a:srgbClr val="3F3F3F"/>
              </a:solidFill>
            </a:endParaRPr>
          </a:p>
          <a:p>
            <a:pPr lvl="1" marL="709332" indent="-252132">
              <a:lnSpc>
                <a:spcPct val="90000"/>
              </a:lnSpc>
              <a:spcBef>
                <a:spcPts val="300"/>
              </a:spcBef>
              <a:buSzPct val="100000"/>
              <a:buFont typeface="Arial"/>
              <a:buChar char="•"/>
              <a:defRPr>
                <a:solidFill>
                  <a:srgbClr val="000000"/>
                </a:solidFill>
              </a:defRPr>
            </a:pPr>
            <a:r>
              <a:rPr sz="1500">
                <a:solidFill>
                  <a:srgbClr val="3F3F3F"/>
                </a:solidFill>
              </a:rPr>
              <a:t>Meet small business size standards</a:t>
            </a:r>
            <a:endParaRPr sz="1700">
              <a:solidFill>
                <a:srgbClr val="3F3F3F"/>
              </a:solidFill>
            </a:endParaRPr>
          </a:p>
          <a:p>
            <a:pPr lvl="1" marL="709332" indent="-252132">
              <a:lnSpc>
                <a:spcPct val="90000"/>
              </a:lnSpc>
              <a:spcBef>
                <a:spcPts val="300"/>
              </a:spcBef>
              <a:buSzPct val="100000"/>
              <a:buFont typeface="Arial"/>
              <a:buChar char="•"/>
              <a:defRPr>
                <a:solidFill>
                  <a:srgbClr val="000000"/>
                </a:solidFill>
              </a:defRPr>
            </a:pPr>
            <a:r>
              <a:rPr sz="1500">
                <a:solidFill>
                  <a:srgbClr val="3F3F3F"/>
                </a:solidFill>
              </a:rPr>
              <a:t>Owned and controlled by at least 51% of US citizens, or a Community Development Corporation, and agricultural cooperative, or an Indian tribe</a:t>
            </a:r>
            <a:endParaRPr sz="1700">
              <a:solidFill>
                <a:srgbClr val="3F3F3F"/>
              </a:solidFill>
            </a:endParaRPr>
          </a:p>
          <a:p>
            <a:pPr lvl="1" marL="709332" indent="-252132">
              <a:lnSpc>
                <a:spcPct val="90000"/>
              </a:lnSpc>
              <a:spcBef>
                <a:spcPts val="300"/>
              </a:spcBef>
              <a:buSzPct val="100000"/>
              <a:buFont typeface="Arial"/>
              <a:buChar char="•"/>
              <a:defRPr>
                <a:solidFill>
                  <a:srgbClr val="000000"/>
                </a:solidFill>
              </a:defRPr>
            </a:pPr>
            <a:r>
              <a:rPr sz="1500">
                <a:solidFill>
                  <a:srgbClr val="3F3F3F"/>
                </a:solidFill>
              </a:rPr>
              <a:t>Principal office must be in a designated HUBZone</a:t>
            </a:r>
            <a:endParaRPr sz="1700">
              <a:solidFill>
                <a:srgbClr val="3F3F3F"/>
              </a:solidFill>
            </a:endParaRPr>
          </a:p>
          <a:p>
            <a:pPr lvl="1" marL="709332" indent="-252132">
              <a:lnSpc>
                <a:spcPct val="90000"/>
              </a:lnSpc>
              <a:spcBef>
                <a:spcPts val="300"/>
              </a:spcBef>
              <a:buSzPct val="100000"/>
              <a:buFont typeface="Arial"/>
              <a:buChar char="•"/>
              <a:defRPr>
                <a:solidFill>
                  <a:srgbClr val="000000"/>
                </a:solidFill>
              </a:defRPr>
            </a:pPr>
            <a:r>
              <a:rPr sz="1500">
                <a:solidFill>
                  <a:srgbClr val="3F3F3F"/>
                </a:solidFill>
              </a:rPr>
              <a:t>At least 35% of the firm’s employees must live in a HUBZone</a:t>
            </a:r>
            <a:r>
              <a:rPr sz="1400">
                <a:solidFill>
                  <a:srgbClr val="3F3F3F"/>
                </a:solidFill>
              </a:rPr>
              <a:t>	</a:t>
            </a:r>
          </a:p>
        </p:txBody>
      </p:sp>
      <p:sp>
        <p:nvSpPr>
          <p:cNvPr id="75" name="Shape 75"/>
          <p:cNvSpPr/>
          <p:nvPr>
            <p:ph type="sldNum" sz="quarter" idx="2"/>
          </p:nvPr>
        </p:nvSpPr>
        <p:spPr>
          <a:xfrm>
            <a:off x="8686800" y="6492876"/>
            <a:ext cx="457200" cy="365126"/>
          </a:xfrm>
          <a:prstGeom prst="rect">
            <a:avLst/>
          </a:prstGeom>
          <a:extLst>
            <a:ext uri="{C572A759-6A51-4108-AA02-DFA0A04FC94B}">
              <ma14:wrappingTextBoxFlag xmlns:ma14="http://schemas.microsoft.com/office/mac/drawingml/2011/main" val="1"/>
            </a:ext>
          </a:extLst>
        </p:spPr>
        <p:txBody>
          <a:bodyPr>
            <a:normAutofit fontScale="100000" lnSpcReduction="0"/>
          </a:bodyPr>
          <a:lstStyle/>
          <a:p>
            <a:pPr lvl="0">
              <a:defRPr b="0" sz="1800">
                <a:solidFill>
                  <a:srgbClr val="000000"/>
                </a:solidFill>
              </a:defRPr>
            </a:pPr>
            <a:fld id="{86CB4B4D-7CA3-9044-876B-883B54F8677D}" type="slidenum">
              <a:rPr b="1" sz="1000">
                <a:solidFill>
                  <a:srgbClr val="0F253F"/>
                </a:solidFill>
              </a:rPr>
            </a:fld>
          </a:p>
        </p:txBody>
      </p:sp>
      <p:sp>
        <p:nvSpPr>
          <p:cNvPr id="76" name="Shape 76"/>
          <p:cNvSpPr/>
          <p:nvPr/>
        </p:nvSpPr>
        <p:spPr>
          <a:xfrm>
            <a:off x="457200" y="1189082"/>
            <a:ext cx="8229600" cy="330201"/>
          </a:xfrm>
          <a:prstGeom prst="rect">
            <a:avLst/>
          </a:prstGeom>
          <a:ln w="12700">
            <a:miter lim="400000"/>
          </a:ln>
          <a:extLst>
            <a:ext uri="{C572A759-6A51-4108-AA02-DFA0A04FC94B}">
              <ma14:wrappingTextBoxFlag xmlns:ma14="http://schemas.microsoft.com/office/mac/drawingml/2011/main" val="1"/>
            </a:ext>
          </a:extLst>
        </p:spPr>
        <p:txBody>
          <a:bodyPr lIns="0" tIns="0" rIns="0" bIns="0" anchor="ctr">
            <a:spAutoFit/>
          </a:bodyPr>
          <a:lstStyle/>
          <a:p>
            <a:pPr lvl="2" indent="0" algn="ctr">
              <a:defRPr>
                <a:solidFill>
                  <a:srgbClr val="000000"/>
                </a:solidFill>
              </a:defRPr>
            </a:pPr>
            <a:r>
              <a:rPr sz="2200">
                <a:solidFill>
                  <a:srgbClr val="17375E"/>
                </a:solidFill>
              </a:rPr>
              <a:t>Socioeconomic Programs (8a, WOSB, SDVOSB, HUBZone)</a:t>
            </a:r>
          </a:p>
        </p:txBody>
      </p:sp>
    </p:spTree>
  </p:cSld>
  <p:clrMapOvr>
    <a:masterClrMapping/>
  </p:clrMapOvr>
  <p:transition spd="med" advClick="1"/>
</p:sld>
</file>

<file path=ppt/slides/slide4.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80" name="Shape 80"/>
          <p:cNvSpPr/>
          <p:nvPr>
            <p:ph type="title"/>
          </p:nvPr>
        </p:nvSpPr>
        <p:spPr>
          <a:xfrm>
            <a:off x="457200" y="246017"/>
            <a:ext cx="8229600" cy="820785"/>
          </a:xfrm>
          <a:prstGeom prst="rect">
            <a:avLst/>
          </a:prstGeom>
        </p:spPr>
        <p:txBody>
          <a:bodyPr>
            <a:normAutofit fontScale="100000" lnSpcReduction="0"/>
          </a:bodyPr>
          <a:lstStyle>
            <a:lvl1pPr algn="ctr">
              <a:defRPr sz="2800" u="sng"/>
            </a:lvl1pPr>
          </a:lstStyle>
          <a:p>
            <a:pPr lvl="0">
              <a:defRPr b="0" sz="1800" u="none">
                <a:solidFill>
                  <a:srgbClr val="000000"/>
                </a:solidFill>
              </a:defRPr>
            </a:pPr>
            <a:r>
              <a:rPr b="1" sz="2800" u="sng">
                <a:solidFill>
                  <a:srgbClr val="17375E"/>
                </a:solidFill>
              </a:rPr>
              <a:t>Initial Steps Small Business Should Take</a:t>
            </a:r>
          </a:p>
        </p:txBody>
      </p:sp>
      <p:sp>
        <p:nvSpPr>
          <p:cNvPr id="81" name="Shape 81"/>
          <p:cNvSpPr/>
          <p:nvPr>
            <p:ph type="body" idx="1"/>
          </p:nvPr>
        </p:nvSpPr>
        <p:spPr>
          <a:xfrm>
            <a:off x="457200" y="1295398"/>
            <a:ext cx="8229600" cy="5334003"/>
          </a:xfrm>
          <a:prstGeom prst="rect">
            <a:avLst/>
          </a:prstGeom>
        </p:spPr>
        <p:txBody>
          <a:bodyPr/>
          <a:lstStyle/>
          <a:p>
            <a:pPr lvl="1" marL="726947" indent="-288036" defTabSz="877823">
              <a:lnSpc>
                <a:spcPct val="90000"/>
              </a:lnSpc>
              <a:spcBef>
                <a:spcPts val="400"/>
              </a:spcBef>
              <a:buClr>
                <a:srgbClr val="17375E"/>
              </a:buClr>
              <a:buFont typeface="Wingdings"/>
              <a:buChar char="▪"/>
              <a:defRPr sz="1800">
                <a:solidFill>
                  <a:srgbClr val="000000"/>
                </a:solidFill>
              </a:defRPr>
            </a:pPr>
            <a:r>
              <a:rPr sz="2016">
                <a:solidFill>
                  <a:srgbClr val="17375E"/>
                </a:solidFill>
              </a:rPr>
              <a:t>Identify your product or service.</a:t>
            </a:r>
            <a:endParaRPr sz="2016">
              <a:solidFill>
                <a:srgbClr val="17375E"/>
              </a:solidFill>
            </a:endParaRPr>
          </a:p>
          <a:p>
            <a:pPr lvl="3" marL="1563623" indent="-246887" defTabSz="877823">
              <a:lnSpc>
                <a:spcPct val="90000"/>
              </a:lnSpc>
              <a:spcBef>
                <a:spcPts val="400"/>
              </a:spcBef>
              <a:buClr>
                <a:srgbClr val="17375E"/>
              </a:buClr>
              <a:buFont typeface="Wingdings"/>
              <a:buChar char="▪"/>
              <a:defRPr sz="1800">
                <a:solidFill>
                  <a:srgbClr val="000000"/>
                </a:solidFill>
              </a:defRPr>
            </a:pPr>
            <a:r>
              <a:rPr sz="1727">
                <a:solidFill>
                  <a:srgbClr val="17375E"/>
                </a:solidFill>
              </a:rPr>
              <a:t>Determine your Federal Supply Classification Code (FSC) or Product Service Code (PSC).  </a:t>
            </a:r>
            <a:r>
              <a:rPr sz="1727">
                <a:solidFill>
                  <a:srgbClr val="0070C0"/>
                </a:solidFill>
              </a:rPr>
              <a:t>Example:</a:t>
            </a:r>
            <a:r>
              <a:rPr sz="1727">
                <a:solidFill>
                  <a:srgbClr val="17375E"/>
                </a:solidFill>
              </a:rPr>
              <a:t> D302 ADP Systems Development Services.</a:t>
            </a:r>
            <a:endParaRPr sz="1536">
              <a:solidFill>
                <a:srgbClr val="3F3F3F"/>
              </a:solidFill>
            </a:endParaRPr>
          </a:p>
          <a:p>
            <a:pPr lvl="3" marL="1563623" indent="-246887" defTabSz="877823">
              <a:lnSpc>
                <a:spcPct val="90000"/>
              </a:lnSpc>
              <a:spcBef>
                <a:spcPts val="400"/>
              </a:spcBef>
              <a:buClr>
                <a:srgbClr val="17375E"/>
              </a:buClr>
              <a:buFont typeface="Wingdings"/>
              <a:buChar char="▪"/>
              <a:defRPr sz="1800">
                <a:solidFill>
                  <a:srgbClr val="000000"/>
                </a:solidFill>
              </a:defRPr>
            </a:pPr>
            <a:r>
              <a:rPr sz="1727">
                <a:solidFill>
                  <a:srgbClr val="3F3F3F"/>
                </a:solidFill>
                <a:hlinkClick r:id="rId3" invalidUrl="" action="" tgtFrame="" tooltip="" history="1" highlightClick="0" endSnd="0"/>
              </a:rPr>
              <a:t>www.dlis.dla.mil/h2</a:t>
            </a:r>
            <a:endParaRPr sz="1727">
              <a:solidFill>
                <a:srgbClr val="17375E"/>
              </a:solidFill>
            </a:endParaRPr>
          </a:p>
          <a:p>
            <a:pPr lvl="3" marL="1563623" indent="-246887" defTabSz="877823">
              <a:lnSpc>
                <a:spcPct val="90000"/>
              </a:lnSpc>
              <a:spcBef>
                <a:spcPts val="400"/>
              </a:spcBef>
              <a:buClr>
                <a:srgbClr val="17375E"/>
              </a:buClr>
              <a:buFont typeface="Wingdings"/>
              <a:buChar char="▪"/>
              <a:defRPr sz="1800">
                <a:solidFill>
                  <a:srgbClr val="000000"/>
                </a:solidFill>
              </a:defRPr>
            </a:pPr>
            <a:r>
              <a:rPr sz="1727">
                <a:solidFill>
                  <a:srgbClr val="3F3F3F"/>
                </a:solidFill>
                <a:hlinkClick r:id="rId4" invalidUrl="" action="" tgtFrame="" tooltip="" history="1" highlightClick="0" endSnd="0"/>
              </a:rPr>
              <a:t>www.fbo.gov</a:t>
            </a:r>
            <a:endParaRPr sz="1727">
              <a:solidFill>
                <a:srgbClr val="17375E"/>
              </a:solidFill>
            </a:endParaRPr>
          </a:p>
          <a:p>
            <a:pPr lvl="1" marL="0" indent="438911" defTabSz="877823">
              <a:lnSpc>
                <a:spcPct val="90000"/>
              </a:lnSpc>
              <a:spcBef>
                <a:spcPts val="400"/>
              </a:spcBef>
              <a:buSzTx/>
              <a:buNone/>
              <a:defRPr sz="1800">
                <a:solidFill>
                  <a:srgbClr val="000000"/>
                </a:solidFill>
              </a:defRPr>
            </a:pPr>
            <a:endParaRPr sz="1536">
              <a:solidFill>
                <a:srgbClr val="3F3F3F"/>
              </a:solidFill>
            </a:endParaRPr>
          </a:p>
          <a:p>
            <a:pPr lvl="1" marL="726947" indent="-288036" defTabSz="877823">
              <a:lnSpc>
                <a:spcPct val="90000"/>
              </a:lnSpc>
              <a:spcBef>
                <a:spcPts val="400"/>
              </a:spcBef>
              <a:buClr>
                <a:srgbClr val="17375E"/>
              </a:buClr>
              <a:buFont typeface="Wingdings"/>
              <a:buChar char="▪"/>
              <a:defRPr sz="1800">
                <a:solidFill>
                  <a:srgbClr val="000000"/>
                </a:solidFill>
              </a:defRPr>
            </a:pPr>
            <a:r>
              <a:rPr sz="2016">
                <a:solidFill>
                  <a:srgbClr val="17375E"/>
                </a:solidFill>
              </a:rPr>
              <a:t>Identify your North American Industry Classification Codes (NAICS).</a:t>
            </a:r>
            <a:endParaRPr sz="1919">
              <a:solidFill>
                <a:srgbClr val="3F3F3F"/>
              </a:solidFill>
            </a:endParaRPr>
          </a:p>
          <a:p>
            <a:pPr lvl="3" marL="1549908" indent="-233171" defTabSz="877823">
              <a:lnSpc>
                <a:spcPct val="90000"/>
              </a:lnSpc>
              <a:spcBef>
                <a:spcPts val="300"/>
              </a:spcBef>
              <a:buClr>
                <a:srgbClr val="17375E"/>
              </a:buClr>
              <a:buFont typeface="Wingdings"/>
              <a:buChar char="▪"/>
              <a:defRPr sz="1800">
                <a:solidFill>
                  <a:srgbClr val="000000"/>
                </a:solidFill>
              </a:defRPr>
            </a:pPr>
            <a:r>
              <a:rPr sz="1632">
                <a:solidFill>
                  <a:srgbClr val="17375E"/>
                </a:solidFill>
              </a:rPr>
              <a:t>Determine your NAICS code.  </a:t>
            </a:r>
            <a:r>
              <a:rPr sz="1632">
                <a:solidFill>
                  <a:srgbClr val="0070C0"/>
                </a:solidFill>
              </a:rPr>
              <a:t>Example:</a:t>
            </a:r>
            <a:r>
              <a:rPr sz="1632">
                <a:solidFill>
                  <a:srgbClr val="17375E"/>
                </a:solidFill>
              </a:rPr>
              <a:t> 541512 Computer Systems Design Services.</a:t>
            </a:r>
            <a:endParaRPr sz="1536">
              <a:solidFill>
                <a:srgbClr val="3F3F3F"/>
              </a:solidFill>
            </a:endParaRPr>
          </a:p>
          <a:p>
            <a:pPr lvl="3" marL="1549908" indent="-233171" defTabSz="877823">
              <a:lnSpc>
                <a:spcPct val="90000"/>
              </a:lnSpc>
              <a:spcBef>
                <a:spcPts val="300"/>
              </a:spcBef>
              <a:buClr>
                <a:srgbClr val="17375E"/>
              </a:buClr>
              <a:buFont typeface="Wingdings"/>
              <a:buChar char="▪"/>
              <a:defRPr sz="1800">
                <a:solidFill>
                  <a:srgbClr val="000000"/>
                </a:solidFill>
              </a:defRPr>
            </a:pPr>
            <a:r>
              <a:rPr sz="1632">
                <a:solidFill>
                  <a:srgbClr val="3F3F3F"/>
                </a:solidFill>
                <a:hlinkClick r:id="rId5" invalidUrl="" action="" tgtFrame="" tooltip="" history="1" highlightClick="0" endSnd="0"/>
              </a:rPr>
              <a:t>www.census.gov/eos/www/naics</a:t>
            </a:r>
            <a:endParaRPr sz="1632">
              <a:solidFill>
                <a:srgbClr val="17375E"/>
              </a:solidFill>
            </a:endParaRPr>
          </a:p>
          <a:p>
            <a:pPr lvl="3" marL="1536191" indent="-219455" defTabSz="877823">
              <a:lnSpc>
                <a:spcPct val="90000"/>
              </a:lnSpc>
              <a:spcBef>
                <a:spcPts val="300"/>
              </a:spcBef>
              <a:buClr>
                <a:srgbClr val="17375E"/>
              </a:buClr>
              <a:buFont typeface="Wingdings"/>
              <a:buChar char="▪"/>
              <a:defRPr sz="1800">
                <a:solidFill>
                  <a:srgbClr val="000000"/>
                </a:solidFill>
              </a:defRPr>
            </a:pPr>
            <a:endParaRPr sz="1632">
              <a:solidFill>
                <a:srgbClr val="17375E"/>
              </a:solidFill>
            </a:endParaRPr>
          </a:p>
          <a:p>
            <a:pPr lvl="1" marL="726947" indent="-288036" defTabSz="877823">
              <a:lnSpc>
                <a:spcPct val="90000"/>
              </a:lnSpc>
              <a:spcBef>
                <a:spcPts val="400"/>
              </a:spcBef>
              <a:buClr>
                <a:srgbClr val="17375E"/>
              </a:buClr>
              <a:buFont typeface="Wingdings"/>
              <a:buChar char="▪"/>
              <a:defRPr sz="1800">
                <a:solidFill>
                  <a:srgbClr val="000000"/>
                </a:solidFill>
              </a:defRPr>
            </a:pPr>
            <a:r>
              <a:rPr sz="2016">
                <a:solidFill>
                  <a:srgbClr val="17375E"/>
                </a:solidFill>
              </a:rPr>
              <a:t>Identify your Small Business Administration (SBA) Size Standard.</a:t>
            </a:r>
            <a:endParaRPr sz="1919">
              <a:solidFill>
                <a:srgbClr val="3F3F3F"/>
              </a:solidFill>
            </a:endParaRPr>
          </a:p>
          <a:p>
            <a:pPr lvl="3" marL="1549908" indent="-233171" defTabSz="877823">
              <a:lnSpc>
                <a:spcPct val="90000"/>
              </a:lnSpc>
              <a:spcBef>
                <a:spcPts val="300"/>
              </a:spcBef>
              <a:buClr>
                <a:srgbClr val="17375E"/>
              </a:buClr>
              <a:buFont typeface="Wingdings"/>
              <a:buChar char="▪"/>
              <a:defRPr sz="1800">
                <a:solidFill>
                  <a:srgbClr val="000000"/>
                </a:solidFill>
              </a:defRPr>
            </a:pPr>
            <a:r>
              <a:rPr sz="1632">
                <a:solidFill>
                  <a:srgbClr val="17375E"/>
                </a:solidFill>
              </a:rPr>
              <a:t>Determine your size standard.  Example: 541512 $25M average annual receipts preceding 3 years.</a:t>
            </a:r>
            <a:endParaRPr sz="1536">
              <a:solidFill>
                <a:srgbClr val="3F3F3F"/>
              </a:solidFill>
            </a:endParaRPr>
          </a:p>
          <a:p>
            <a:pPr lvl="3" marL="1549908" indent="-233171" defTabSz="877823">
              <a:lnSpc>
                <a:spcPct val="90000"/>
              </a:lnSpc>
              <a:spcBef>
                <a:spcPts val="300"/>
              </a:spcBef>
              <a:buClr>
                <a:srgbClr val="17375E"/>
              </a:buClr>
              <a:buFont typeface="Wingdings"/>
              <a:buChar char="▪"/>
              <a:defRPr sz="1800">
                <a:solidFill>
                  <a:srgbClr val="000000"/>
                </a:solidFill>
              </a:defRPr>
            </a:pPr>
            <a:r>
              <a:rPr sz="1632">
                <a:solidFill>
                  <a:srgbClr val="17375E"/>
                </a:solidFill>
              </a:rPr>
              <a:t>There is a separate size standard for each NAICS.</a:t>
            </a:r>
            <a:endParaRPr sz="1536">
              <a:solidFill>
                <a:srgbClr val="3F3F3F"/>
              </a:solidFill>
            </a:endParaRPr>
          </a:p>
          <a:p>
            <a:pPr lvl="3" marL="1549908" indent="-233171" defTabSz="877823">
              <a:lnSpc>
                <a:spcPct val="90000"/>
              </a:lnSpc>
              <a:spcBef>
                <a:spcPts val="300"/>
              </a:spcBef>
              <a:buClr>
                <a:srgbClr val="17375E"/>
              </a:buClr>
              <a:buFont typeface="Wingdings"/>
              <a:buChar char="▪"/>
              <a:defRPr sz="1800">
                <a:solidFill>
                  <a:srgbClr val="000000"/>
                </a:solidFill>
              </a:defRPr>
            </a:pPr>
            <a:r>
              <a:rPr sz="1632">
                <a:solidFill>
                  <a:srgbClr val="3F3F3F"/>
                </a:solidFill>
                <a:hlinkClick r:id="rId6" invalidUrl="" action="" tgtFrame="" tooltip="" history="1" highlightClick="0" endSnd="0"/>
              </a:rPr>
              <a:t>www.sba.gov/category/navigation-structure/contracting/contracting-officials/eligibility-size-standards</a:t>
            </a:r>
          </a:p>
        </p:txBody>
      </p:sp>
      <p:sp>
        <p:nvSpPr>
          <p:cNvPr id="82" name="Shape 82"/>
          <p:cNvSpPr/>
          <p:nvPr>
            <p:ph type="sldNum" sz="quarter" idx="2"/>
          </p:nvPr>
        </p:nvSpPr>
        <p:spPr>
          <a:xfrm>
            <a:off x="8567738" y="6324600"/>
            <a:ext cx="457201" cy="365125"/>
          </a:xfrm>
          <a:prstGeom prst="rect">
            <a:avLst/>
          </a:prstGeom>
          <a:extLst>
            <a:ext uri="{C572A759-6A51-4108-AA02-DFA0A04FC94B}">
              <ma14:wrappingTextBoxFlag xmlns:ma14="http://schemas.microsoft.com/office/mac/drawingml/2011/main" val="1"/>
            </a:ext>
          </a:extLst>
        </p:spPr>
        <p:txBody>
          <a:bodyPr>
            <a:normAutofit fontScale="100000" lnSpcReduction="0"/>
          </a:bodyPr>
          <a:lstStyle/>
          <a:p>
            <a:pPr lvl="0">
              <a:defRPr b="0" sz="1800">
                <a:solidFill>
                  <a:srgbClr val="000000"/>
                </a:solidFill>
              </a:defRPr>
            </a:pPr>
            <a:fld id="{86CB4B4D-7CA3-9044-876B-883B54F8677D}" type="slidenum">
              <a:rPr b="1" sz="1000">
                <a:solidFill>
                  <a:srgbClr val="0F253F"/>
                </a:solidFill>
              </a:rPr>
            </a:fld>
          </a:p>
        </p:txBody>
      </p:sp>
    </p:spTree>
  </p:cSld>
  <p:clrMapOvr>
    <a:masterClrMapping/>
  </p:clrMapOvr>
  <p:transition spd="med" advClick="1"/>
</p:sld>
</file>

<file path=ppt/slides/slide5.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86" name="Shape 86"/>
          <p:cNvSpPr/>
          <p:nvPr>
            <p:ph type="title"/>
          </p:nvPr>
        </p:nvSpPr>
        <p:spPr>
          <a:xfrm>
            <a:off x="457200" y="246017"/>
            <a:ext cx="8229600" cy="820785"/>
          </a:xfrm>
          <a:prstGeom prst="rect">
            <a:avLst/>
          </a:prstGeom>
        </p:spPr>
        <p:txBody>
          <a:bodyPr>
            <a:normAutofit fontScale="100000" lnSpcReduction="0"/>
          </a:bodyPr>
          <a:lstStyle>
            <a:lvl1pPr algn="ctr">
              <a:defRPr sz="2800" u="sng"/>
            </a:lvl1pPr>
          </a:lstStyle>
          <a:p>
            <a:pPr lvl="0">
              <a:defRPr b="0" sz="1800" u="none">
                <a:solidFill>
                  <a:srgbClr val="000000"/>
                </a:solidFill>
              </a:defRPr>
            </a:pPr>
            <a:r>
              <a:rPr b="1" sz="2800" u="sng">
                <a:solidFill>
                  <a:srgbClr val="17375E"/>
                </a:solidFill>
              </a:rPr>
              <a:t>Am I Prepared to do Business with DoD</a:t>
            </a:r>
          </a:p>
        </p:txBody>
      </p:sp>
      <p:sp>
        <p:nvSpPr>
          <p:cNvPr id="87" name="Shape 87"/>
          <p:cNvSpPr/>
          <p:nvPr>
            <p:ph type="body" idx="1"/>
          </p:nvPr>
        </p:nvSpPr>
        <p:spPr>
          <a:xfrm>
            <a:off x="457200" y="1219200"/>
            <a:ext cx="8229600" cy="5562601"/>
          </a:xfrm>
          <a:prstGeom prst="rect">
            <a:avLst/>
          </a:prstGeom>
        </p:spPr>
        <p:txBody>
          <a:bodyPr/>
          <a:lstStyle/>
          <a:p>
            <a:pPr lvl="2" marL="419100" indent="-419100">
              <a:buClr>
                <a:srgbClr val="17375E"/>
              </a:buClr>
              <a:buFont typeface="Wingdings"/>
              <a:buChar char="▪"/>
              <a:defRPr sz="1800">
                <a:solidFill>
                  <a:srgbClr val="000000"/>
                </a:solidFill>
              </a:defRPr>
            </a:pPr>
            <a:r>
              <a:rPr sz="2200">
                <a:solidFill>
                  <a:srgbClr val="17375E"/>
                </a:solidFill>
              </a:rPr>
              <a:t>Step 1: Obtain a Data Universal Numbering System (DUNS) number.</a:t>
            </a:r>
            <a:endParaRPr>
              <a:solidFill>
                <a:srgbClr val="3F3F3F"/>
              </a:solidFill>
            </a:endParaRPr>
          </a:p>
          <a:p>
            <a:pPr lvl="3" marL="800100">
              <a:spcBef>
                <a:spcPts val="300"/>
              </a:spcBef>
              <a:buChar char="•"/>
              <a:defRPr sz="1800">
                <a:solidFill>
                  <a:srgbClr val="000000"/>
                </a:solidFill>
              </a:defRPr>
            </a:pPr>
            <a:r>
              <a:rPr sz="1600">
                <a:solidFill>
                  <a:srgbClr val="3F3F3F"/>
                </a:solidFill>
              </a:rPr>
              <a:t>Unique nine-digit identification number required to register with the federal government for contracts or grants.</a:t>
            </a:r>
            <a:endParaRPr sz="1600">
              <a:solidFill>
                <a:srgbClr val="3F3F3F"/>
              </a:solidFill>
            </a:endParaRPr>
          </a:p>
          <a:p>
            <a:pPr lvl="4" marL="0" indent="914400">
              <a:spcBef>
                <a:spcPts val="300"/>
              </a:spcBef>
              <a:buSzTx/>
              <a:buNone/>
              <a:defRPr sz="1800">
                <a:solidFill>
                  <a:srgbClr val="000000"/>
                </a:solidFill>
              </a:defRPr>
            </a:pPr>
            <a:endParaRPr sz="1100">
              <a:solidFill>
                <a:srgbClr val="0070C0"/>
              </a:solidFill>
            </a:endParaRPr>
          </a:p>
          <a:p>
            <a:pPr lvl="2" marL="1143000" indent="-228600">
              <a:spcBef>
                <a:spcPts val="400"/>
              </a:spcBef>
              <a:buClr>
                <a:srgbClr val="17375E"/>
              </a:buClr>
              <a:defRPr sz="1800">
                <a:solidFill>
                  <a:srgbClr val="000000"/>
                </a:solidFill>
              </a:defRPr>
            </a:pPr>
            <a:r>
              <a:rPr>
                <a:solidFill>
                  <a:srgbClr val="17375E"/>
                </a:solidFill>
              </a:rPr>
              <a:t>What do I need to get my DUNS Number?</a:t>
            </a:r>
            <a:endParaRPr>
              <a:solidFill>
                <a:srgbClr val="3F3F3F"/>
              </a:solidFill>
            </a:endParaRPr>
          </a:p>
          <a:p>
            <a:pPr lvl="3" marL="1585912" indent="-214312">
              <a:spcBef>
                <a:spcPts val="300"/>
              </a:spcBef>
              <a:buChar char="•"/>
              <a:defRPr sz="1800">
                <a:solidFill>
                  <a:srgbClr val="000000"/>
                </a:solidFill>
              </a:defRPr>
            </a:pPr>
            <a:r>
              <a:rPr sz="1500">
                <a:solidFill>
                  <a:srgbClr val="3F3F3F"/>
                </a:solidFill>
              </a:rPr>
              <a:t>Legal name</a:t>
            </a:r>
            <a:endParaRPr sz="1600">
              <a:solidFill>
                <a:srgbClr val="3F3F3F"/>
              </a:solidFill>
            </a:endParaRPr>
          </a:p>
          <a:p>
            <a:pPr lvl="3" marL="1585912" indent="-214312">
              <a:spcBef>
                <a:spcPts val="300"/>
              </a:spcBef>
              <a:buChar char="•"/>
              <a:defRPr sz="1800">
                <a:solidFill>
                  <a:srgbClr val="000000"/>
                </a:solidFill>
              </a:defRPr>
            </a:pPr>
            <a:r>
              <a:rPr sz="1500">
                <a:solidFill>
                  <a:srgbClr val="3F3F3F"/>
                </a:solidFill>
              </a:rPr>
              <a:t>Headquarters name and address for your business</a:t>
            </a:r>
            <a:endParaRPr sz="1600">
              <a:solidFill>
                <a:srgbClr val="3F3F3F"/>
              </a:solidFill>
            </a:endParaRPr>
          </a:p>
          <a:p>
            <a:pPr lvl="3" marL="1585912" indent="-214312">
              <a:spcBef>
                <a:spcPts val="300"/>
              </a:spcBef>
              <a:buChar char="•"/>
              <a:defRPr sz="1800">
                <a:solidFill>
                  <a:srgbClr val="000000"/>
                </a:solidFill>
              </a:defRPr>
            </a:pPr>
            <a:r>
              <a:rPr sz="1500">
                <a:solidFill>
                  <a:srgbClr val="3F3F3F"/>
                </a:solidFill>
              </a:rPr>
              <a:t>Doing Business As (DBA) or other name by which your business is commonly recognized</a:t>
            </a:r>
            <a:endParaRPr sz="1600">
              <a:solidFill>
                <a:srgbClr val="3F3F3F"/>
              </a:solidFill>
            </a:endParaRPr>
          </a:p>
          <a:p>
            <a:pPr lvl="3" marL="1585912" indent="-214312">
              <a:spcBef>
                <a:spcPts val="300"/>
              </a:spcBef>
              <a:buChar char="•"/>
              <a:defRPr sz="1800">
                <a:solidFill>
                  <a:srgbClr val="000000"/>
                </a:solidFill>
              </a:defRPr>
            </a:pPr>
            <a:r>
              <a:rPr sz="1500">
                <a:solidFill>
                  <a:srgbClr val="3F3F3F"/>
                </a:solidFill>
              </a:rPr>
              <a:t>Physical address, City, State and ZIP Code</a:t>
            </a:r>
            <a:endParaRPr sz="1600">
              <a:solidFill>
                <a:srgbClr val="3F3F3F"/>
              </a:solidFill>
            </a:endParaRPr>
          </a:p>
          <a:p>
            <a:pPr lvl="3" marL="1585912" indent="-214312">
              <a:spcBef>
                <a:spcPts val="300"/>
              </a:spcBef>
              <a:buChar char="•"/>
              <a:defRPr sz="1800">
                <a:solidFill>
                  <a:srgbClr val="000000"/>
                </a:solidFill>
              </a:defRPr>
            </a:pPr>
            <a:r>
              <a:rPr sz="1500">
                <a:solidFill>
                  <a:srgbClr val="3F3F3F"/>
                </a:solidFill>
              </a:rPr>
              <a:t>Mailing address (if separate from headquarters/physical address)</a:t>
            </a:r>
            <a:endParaRPr sz="1600">
              <a:solidFill>
                <a:srgbClr val="3F3F3F"/>
              </a:solidFill>
            </a:endParaRPr>
          </a:p>
          <a:p>
            <a:pPr lvl="3" marL="1585912" indent="-214312">
              <a:spcBef>
                <a:spcPts val="300"/>
              </a:spcBef>
              <a:buChar char="•"/>
              <a:defRPr sz="1800">
                <a:solidFill>
                  <a:srgbClr val="000000"/>
                </a:solidFill>
              </a:defRPr>
            </a:pPr>
            <a:r>
              <a:rPr sz="1500">
                <a:solidFill>
                  <a:srgbClr val="3F3F3F"/>
                </a:solidFill>
              </a:rPr>
              <a:t>Telephone number</a:t>
            </a:r>
            <a:endParaRPr sz="1600">
              <a:solidFill>
                <a:srgbClr val="3F3F3F"/>
              </a:solidFill>
            </a:endParaRPr>
          </a:p>
          <a:p>
            <a:pPr lvl="3" marL="1585912" indent="-214312">
              <a:spcBef>
                <a:spcPts val="300"/>
              </a:spcBef>
              <a:buChar char="•"/>
              <a:defRPr sz="1800">
                <a:solidFill>
                  <a:srgbClr val="000000"/>
                </a:solidFill>
              </a:defRPr>
            </a:pPr>
            <a:r>
              <a:rPr sz="1500">
                <a:solidFill>
                  <a:srgbClr val="3F3F3F"/>
                </a:solidFill>
              </a:rPr>
              <a:t>Contact name and title</a:t>
            </a:r>
            <a:endParaRPr sz="1600">
              <a:solidFill>
                <a:srgbClr val="3F3F3F"/>
              </a:solidFill>
            </a:endParaRPr>
          </a:p>
          <a:p>
            <a:pPr lvl="3" marL="1585912" indent="-214312">
              <a:spcBef>
                <a:spcPts val="300"/>
              </a:spcBef>
              <a:buChar char="•"/>
              <a:defRPr sz="1800">
                <a:solidFill>
                  <a:srgbClr val="000000"/>
                </a:solidFill>
              </a:defRPr>
            </a:pPr>
            <a:r>
              <a:rPr sz="1500">
                <a:solidFill>
                  <a:srgbClr val="3F3F3F"/>
                </a:solidFill>
              </a:rPr>
              <a:t>Number of employees at your physical location</a:t>
            </a:r>
            <a:endParaRPr sz="1600">
              <a:solidFill>
                <a:srgbClr val="3F3F3F"/>
              </a:solidFill>
            </a:endParaRPr>
          </a:p>
          <a:p>
            <a:pPr lvl="3" marL="1585912" indent="-214312">
              <a:spcBef>
                <a:spcPts val="300"/>
              </a:spcBef>
              <a:buChar char="•"/>
              <a:defRPr sz="1800">
                <a:solidFill>
                  <a:srgbClr val="000000"/>
                </a:solidFill>
              </a:defRPr>
            </a:pPr>
            <a:r>
              <a:rPr sz="1500">
                <a:solidFill>
                  <a:srgbClr val="3F3F3F"/>
                </a:solidFill>
              </a:rPr>
              <a:t>Whether you are a Home-Based Business</a:t>
            </a:r>
            <a:endParaRPr sz="1600">
              <a:solidFill>
                <a:srgbClr val="3F3F3F"/>
              </a:solidFill>
            </a:endParaRPr>
          </a:p>
          <a:p>
            <a:pPr lvl="3" marL="0" indent="1371600">
              <a:spcBef>
                <a:spcPts val="300"/>
              </a:spcBef>
              <a:buSzTx/>
              <a:buNone/>
              <a:defRPr sz="1800">
                <a:solidFill>
                  <a:srgbClr val="000000"/>
                </a:solidFill>
              </a:defRPr>
            </a:pPr>
            <a:endParaRPr sz="1100">
              <a:solidFill>
                <a:srgbClr val="3F3F3F"/>
              </a:solidFill>
            </a:endParaRPr>
          </a:p>
          <a:p>
            <a:pPr lvl="2" marL="1143000" indent="-228600">
              <a:spcBef>
                <a:spcPts val="400"/>
              </a:spcBef>
              <a:buClr>
                <a:srgbClr val="17375E"/>
              </a:buClr>
              <a:defRPr sz="1800">
                <a:solidFill>
                  <a:srgbClr val="000000"/>
                </a:solidFill>
              </a:defRPr>
            </a:pPr>
            <a:r>
              <a:rPr>
                <a:solidFill>
                  <a:srgbClr val="17375E"/>
                </a:solidFill>
              </a:rPr>
              <a:t>How do I get my DUNS Number?</a:t>
            </a:r>
            <a:endParaRPr>
              <a:solidFill>
                <a:srgbClr val="3F3F3F"/>
              </a:solidFill>
            </a:endParaRPr>
          </a:p>
          <a:p>
            <a:pPr lvl="3" marL="1600200" indent="-228600">
              <a:spcBef>
                <a:spcPts val="300"/>
              </a:spcBef>
              <a:buChar char="•"/>
              <a:defRPr sz="1800">
                <a:solidFill>
                  <a:srgbClr val="000000"/>
                </a:solidFill>
              </a:defRPr>
            </a:pPr>
            <a:r>
              <a:rPr sz="1600">
                <a:solidFill>
                  <a:srgbClr val="3F3F3F"/>
                </a:solidFill>
              </a:rPr>
              <a:t>Call 866-705-5711</a:t>
            </a:r>
            <a:endParaRPr sz="1600">
              <a:solidFill>
                <a:srgbClr val="3F3F3F"/>
              </a:solidFill>
            </a:endParaRPr>
          </a:p>
          <a:p>
            <a:pPr lvl="3" marL="1600200" indent="-228600">
              <a:spcBef>
                <a:spcPts val="300"/>
              </a:spcBef>
              <a:buChar char="•"/>
              <a:defRPr sz="1800">
                <a:solidFill>
                  <a:srgbClr val="000000"/>
                </a:solidFill>
              </a:defRPr>
            </a:pPr>
            <a:r>
              <a:rPr sz="1600">
                <a:solidFill>
                  <a:srgbClr val="3F3F3F"/>
                </a:solidFill>
              </a:rPr>
              <a:t>Web requests: </a:t>
            </a:r>
            <a:r>
              <a:rPr sz="1600" u="sng">
                <a:solidFill>
                  <a:srgbClr val="0070C0"/>
                </a:solidFill>
              </a:rPr>
              <a:t>fedgov.dnb.com/webform/</a:t>
            </a:r>
          </a:p>
        </p:txBody>
      </p:sp>
      <p:sp>
        <p:nvSpPr>
          <p:cNvPr id="88" name="Shape 88"/>
          <p:cNvSpPr/>
          <p:nvPr>
            <p:ph type="sldNum" sz="quarter" idx="2"/>
          </p:nvPr>
        </p:nvSpPr>
        <p:spPr>
          <a:xfrm>
            <a:off x="8567738" y="6324600"/>
            <a:ext cx="457201" cy="365125"/>
          </a:xfrm>
          <a:prstGeom prst="rect">
            <a:avLst/>
          </a:prstGeom>
          <a:extLst>
            <a:ext uri="{C572A759-6A51-4108-AA02-DFA0A04FC94B}">
              <ma14:wrappingTextBoxFlag xmlns:ma14="http://schemas.microsoft.com/office/mac/drawingml/2011/main" val="1"/>
            </a:ext>
          </a:extLst>
        </p:spPr>
        <p:txBody>
          <a:bodyPr>
            <a:normAutofit fontScale="100000" lnSpcReduction="0"/>
          </a:bodyPr>
          <a:lstStyle/>
          <a:p>
            <a:pPr lvl="0">
              <a:defRPr b="0" sz="1800">
                <a:solidFill>
                  <a:srgbClr val="000000"/>
                </a:solidFill>
              </a:defRPr>
            </a:pPr>
            <a:fld id="{86CB4B4D-7CA3-9044-876B-883B54F8677D}" type="slidenum">
              <a:rPr b="1" sz="1000">
                <a:solidFill>
                  <a:srgbClr val="0F253F"/>
                </a:solidFill>
              </a:rPr>
            </a:fld>
          </a:p>
        </p:txBody>
      </p:sp>
      <p:pic>
        <p:nvPicPr>
          <p:cNvPr id="89" name="image5.png"/>
          <p:cNvPicPr/>
          <p:nvPr/>
        </p:nvPicPr>
        <p:blipFill>
          <a:blip r:embed="rId3">
            <a:extLst/>
          </a:blip>
          <a:stretch>
            <a:fillRect/>
          </a:stretch>
        </p:blipFill>
        <p:spPr>
          <a:xfrm>
            <a:off x="5943600" y="4419600"/>
            <a:ext cx="2209800" cy="1562100"/>
          </a:xfrm>
          <a:prstGeom prst="rect">
            <a:avLst/>
          </a:prstGeom>
          <a:ln w="12700">
            <a:miter lim="400000"/>
          </a:ln>
        </p:spPr>
      </p:pic>
    </p:spTree>
  </p:cSld>
  <p:clrMapOvr>
    <a:masterClrMapping/>
  </p:clrMapOvr>
  <p:transition spd="med" advClick="1"/>
</p:sld>
</file>

<file path=ppt/slides/slide6.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93" name="Shape 93"/>
          <p:cNvSpPr/>
          <p:nvPr>
            <p:ph type="title"/>
          </p:nvPr>
        </p:nvSpPr>
        <p:spPr>
          <a:xfrm>
            <a:off x="457200" y="246017"/>
            <a:ext cx="8229600" cy="820785"/>
          </a:xfrm>
          <a:prstGeom prst="rect">
            <a:avLst/>
          </a:prstGeom>
        </p:spPr>
        <p:txBody>
          <a:bodyPr>
            <a:normAutofit fontScale="100000" lnSpcReduction="0"/>
          </a:bodyPr>
          <a:lstStyle>
            <a:lvl1pPr algn="ctr">
              <a:defRPr sz="2800" u="sng"/>
            </a:lvl1pPr>
          </a:lstStyle>
          <a:p>
            <a:pPr lvl="0">
              <a:defRPr b="0" sz="1800" u="none">
                <a:solidFill>
                  <a:srgbClr val="000000"/>
                </a:solidFill>
              </a:defRPr>
            </a:pPr>
            <a:r>
              <a:rPr b="1" sz="2800" u="sng">
                <a:solidFill>
                  <a:srgbClr val="17375E"/>
                </a:solidFill>
              </a:rPr>
              <a:t>Am I Prepared to do Business with DoD</a:t>
            </a:r>
          </a:p>
        </p:txBody>
      </p:sp>
      <p:sp>
        <p:nvSpPr>
          <p:cNvPr id="94" name="Shape 94"/>
          <p:cNvSpPr/>
          <p:nvPr>
            <p:ph type="body" idx="1"/>
          </p:nvPr>
        </p:nvSpPr>
        <p:spPr>
          <a:xfrm>
            <a:off x="457200" y="1219200"/>
            <a:ext cx="8229600" cy="5562601"/>
          </a:xfrm>
          <a:prstGeom prst="rect">
            <a:avLst/>
          </a:prstGeom>
        </p:spPr>
        <p:txBody>
          <a:bodyPr/>
          <a:lstStyle/>
          <a:p>
            <a:pPr lvl="2" marL="419100" indent="-419100">
              <a:buClr>
                <a:srgbClr val="17375E"/>
              </a:buClr>
              <a:buFont typeface="Wingdings"/>
              <a:buChar char="▪"/>
              <a:defRPr sz="1800">
                <a:solidFill>
                  <a:srgbClr val="000000"/>
                </a:solidFill>
              </a:defRPr>
            </a:pPr>
            <a:r>
              <a:rPr sz="2200">
                <a:solidFill>
                  <a:srgbClr val="17375E"/>
                </a:solidFill>
              </a:rPr>
              <a:t>Step 2: Register your Business with the System for Award Management (SAM).</a:t>
            </a:r>
            <a:endParaRPr>
              <a:solidFill>
                <a:srgbClr val="3F3F3F"/>
              </a:solidFill>
            </a:endParaRPr>
          </a:p>
          <a:p>
            <a:pPr lvl="3" marL="842962" indent="-385762">
              <a:spcBef>
                <a:spcPts val="400"/>
              </a:spcBef>
              <a:buClr>
                <a:srgbClr val="0070C0"/>
              </a:buClr>
              <a:buChar char="•"/>
              <a:defRPr sz="1800">
                <a:solidFill>
                  <a:srgbClr val="000000"/>
                </a:solidFill>
              </a:defRPr>
            </a:pPr>
            <a:r>
              <a:rPr>
                <a:solidFill>
                  <a:srgbClr val="0070C0"/>
                </a:solidFill>
              </a:rPr>
              <a:t>This system consolidates the capabilities of existing Federal procurement systems including:</a:t>
            </a:r>
            <a:endParaRPr sz="1600">
              <a:solidFill>
                <a:srgbClr val="3F3F3F"/>
              </a:solidFill>
            </a:endParaRPr>
          </a:p>
          <a:p>
            <a:pPr lvl="4" marL="1257300">
              <a:spcBef>
                <a:spcPts val="300"/>
              </a:spcBef>
              <a:buChar char="•"/>
              <a:defRPr sz="1800">
                <a:solidFill>
                  <a:srgbClr val="000000"/>
                </a:solidFill>
              </a:defRPr>
            </a:pPr>
            <a:r>
              <a:rPr sz="1600">
                <a:solidFill>
                  <a:srgbClr val="3F3F3F"/>
                </a:solidFill>
              </a:rPr>
              <a:t>Central Contractor Registry (CCR)</a:t>
            </a:r>
            <a:endParaRPr sz="1600">
              <a:solidFill>
                <a:srgbClr val="3F3F3F"/>
              </a:solidFill>
            </a:endParaRPr>
          </a:p>
          <a:p>
            <a:pPr lvl="4" marL="1257300">
              <a:spcBef>
                <a:spcPts val="300"/>
              </a:spcBef>
              <a:buChar char="•"/>
              <a:defRPr sz="1800">
                <a:solidFill>
                  <a:srgbClr val="000000"/>
                </a:solidFill>
              </a:defRPr>
            </a:pPr>
            <a:r>
              <a:rPr sz="1600">
                <a:solidFill>
                  <a:srgbClr val="3F3F3F"/>
                </a:solidFill>
              </a:rPr>
              <a:t>Federal Agency Registration (FedReg)</a:t>
            </a:r>
            <a:endParaRPr sz="1600">
              <a:solidFill>
                <a:srgbClr val="3F3F3F"/>
              </a:solidFill>
            </a:endParaRPr>
          </a:p>
          <a:p>
            <a:pPr lvl="4" marL="1257300">
              <a:spcBef>
                <a:spcPts val="300"/>
              </a:spcBef>
              <a:buChar char="•"/>
              <a:defRPr sz="1800">
                <a:solidFill>
                  <a:srgbClr val="000000"/>
                </a:solidFill>
              </a:defRPr>
            </a:pPr>
            <a:r>
              <a:rPr sz="1600">
                <a:solidFill>
                  <a:srgbClr val="3F3F3F"/>
                </a:solidFill>
              </a:rPr>
              <a:t>Online Representation and Certification Application (ORCA)</a:t>
            </a:r>
            <a:endParaRPr sz="1600">
              <a:solidFill>
                <a:srgbClr val="3F3F3F"/>
              </a:solidFill>
            </a:endParaRPr>
          </a:p>
          <a:p>
            <a:pPr lvl="4" marL="1257300">
              <a:spcBef>
                <a:spcPts val="300"/>
              </a:spcBef>
              <a:buChar char="•"/>
              <a:defRPr sz="1800">
                <a:solidFill>
                  <a:srgbClr val="000000"/>
                </a:solidFill>
              </a:defRPr>
            </a:pPr>
            <a:r>
              <a:rPr sz="1600">
                <a:solidFill>
                  <a:srgbClr val="3F3F3F"/>
                </a:solidFill>
              </a:rPr>
              <a:t>Excluded Parties List System (EPLS), or companies excluded from doing business with the government</a:t>
            </a:r>
            <a:endParaRPr sz="1600">
              <a:solidFill>
                <a:srgbClr val="3F3F3F"/>
              </a:solidFill>
            </a:endParaRPr>
          </a:p>
          <a:p>
            <a:pPr lvl="4" marL="0" indent="914400">
              <a:spcBef>
                <a:spcPts val="300"/>
              </a:spcBef>
              <a:buSzTx/>
              <a:buNone/>
              <a:defRPr sz="1800">
                <a:solidFill>
                  <a:srgbClr val="000000"/>
                </a:solidFill>
              </a:defRPr>
            </a:pPr>
            <a:endParaRPr sz="1600">
              <a:solidFill>
                <a:srgbClr val="0070C0"/>
              </a:solidFill>
            </a:endParaRPr>
          </a:p>
          <a:p>
            <a:pPr lvl="2" marL="1143000" indent="-228600">
              <a:spcBef>
                <a:spcPts val="400"/>
              </a:spcBef>
              <a:buClr>
                <a:srgbClr val="17375E"/>
              </a:buClr>
              <a:defRPr sz="1800">
                <a:solidFill>
                  <a:srgbClr val="000000"/>
                </a:solidFill>
              </a:defRPr>
            </a:pPr>
            <a:r>
              <a:rPr>
                <a:solidFill>
                  <a:srgbClr val="17375E"/>
                </a:solidFill>
              </a:rPr>
              <a:t>How do I get registered?</a:t>
            </a:r>
            <a:endParaRPr>
              <a:solidFill>
                <a:srgbClr val="3F3F3F"/>
              </a:solidFill>
            </a:endParaRPr>
          </a:p>
          <a:p>
            <a:pPr lvl="3" marL="1600200" indent="-228600">
              <a:spcBef>
                <a:spcPts val="300"/>
              </a:spcBef>
              <a:buClr>
                <a:srgbClr val="0070C0"/>
              </a:buClr>
              <a:buChar char="•"/>
              <a:defRPr sz="1800">
                <a:solidFill>
                  <a:srgbClr val="000000"/>
                </a:solidFill>
              </a:defRPr>
            </a:pPr>
            <a:r>
              <a:rPr sz="1600" u="sng">
                <a:solidFill>
                  <a:srgbClr val="0070C0"/>
                </a:solidFill>
              </a:rPr>
              <a:t>www.sam.gov</a:t>
            </a:r>
          </a:p>
        </p:txBody>
      </p:sp>
      <p:sp>
        <p:nvSpPr>
          <p:cNvPr id="95" name="Shape 95"/>
          <p:cNvSpPr/>
          <p:nvPr>
            <p:ph type="sldNum" sz="quarter" idx="2"/>
          </p:nvPr>
        </p:nvSpPr>
        <p:spPr>
          <a:xfrm>
            <a:off x="8567738" y="6324600"/>
            <a:ext cx="457201" cy="365125"/>
          </a:xfrm>
          <a:prstGeom prst="rect">
            <a:avLst/>
          </a:prstGeom>
          <a:extLst>
            <a:ext uri="{C572A759-6A51-4108-AA02-DFA0A04FC94B}">
              <ma14:wrappingTextBoxFlag xmlns:ma14="http://schemas.microsoft.com/office/mac/drawingml/2011/main" val="1"/>
            </a:ext>
          </a:extLst>
        </p:spPr>
        <p:txBody>
          <a:bodyPr>
            <a:normAutofit fontScale="100000" lnSpcReduction="0"/>
          </a:bodyPr>
          <a:lstStyle/>
          <a:p>
            <a:pPr lvl="0">
              <a:defRPr b="0" sz="1800">
                <a:solidFill>
                  <a:srgbClr val="000000"/>
                </a:solidFill>
              </a:defRPr>
            </a:pPr>
            <a:fld id="{86CB4B4D-7CA3-9044-876B-883B54F8677D}" type="slidenum">
              <a:rPr b="1" sz="1000">
                <a:solidFill>
                  <a:srgbClr val="0F253F"/>
                </a:solidFill>
              </a:rPr>
            </a:fld>
          </a:p>
        </p:txBody>
      </p:sp>
      <p:pic>
        <p:nvPicPr>
          <p:cNvPr id="96" name="image6.png"/>
          <p:cNvPicPr/>
          <p:nvPr/>
        </p:nvPicPr>
        <p:blipFill>
          <a:blip r:embed="rId3">
            <a:extLst/>
          </a:blip>
          <a:stretch>
            <a:fillRect/>
          </a:stretch>
        </p:blipFill>
        <p:spPr>
          <a:xfrm>
            <a:off x="4391025" y="4114800"/>
            <a:ext cx="3276600" cy="1400175"/>
          </a:xfrm>
          <a:prstGeom prst="rect">
            <a:avLst/>
          </a:prstGeom>
          <a:ln w="12700">
            <a:miter lim="400000"/>
          </a:ln>
        </p:spPr>
      </p:pic>
    </p:spTree>
  </p:cSld>
  <p:clrMapOvr>
    <a:masterClrMapping/>
  </p:clrMapOvr>
  <p:transition spd="med" advClick="1"/>
</p:sld>
</file>

<file path=ppt/slides/slide7.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00" name="Shape 100"/>
          <p:cNvSpPr/>
          <p:nvPr>
            <p:ph type="title"/>
          </p:nvPr>
        </p:nvSpPr>
        <p:spPr>
          <a:xfrm>
            <a:off x="457200" y="246017"/>
            <a:ext cx="8229600" cy="820785"/>
          </a:xfrm>
          <a:prstGeom prst="rect">
            <a:avLst/>
          </a:prstGeom>
        </p:spPr>
        <p:txBody>
          <a:bodyPr>
            <a:normAutofit fontScale="100000" lnSpcReduction="0"/>
          </a:bodyPr>
          <a:lstStyle>
            <a:lvl1pPr algn="ctr">
              <a:defRPr sz="2800" u="sng"/>
            </a:lvl1pPr>
          </a:lstStyle>
          <a:p>
            <a:pPr lvl="0">
              <a:defRPr b="0" sz="1800" u="none">
                <a:solidFill>
                  <a:srgbClr val="000000"/>
                </a:solidFill>
              </a:defRPr>
            </a:pPr>
            <a:r>
              <a:rPr b="1" sz="2800" u="sng">
                <a:solidFill>
                  <a:srgbClr val="17375E"/>
                </a:solidFill>
              </a:rPr>
              <a:t>Who in DoD Buys What I Sell</a:t>
            </a:r>
          </a:p>
        </p:txBody>
      </p:sp>
      <p:sp>
        <p:nvSpPr>
          <p:cNvPr id="101" name="Shape 101"/>
          <p:cNvSpPr/>
          <p:nvPr>
            <p:ph type="body" idx="1"/>
          </p:nvPr>
        </p:nvSpPr>
        <p:spPr>
          <a:xfrm>
            <a:off x="457200" y="1600201"/>
            <a:ext cx="8229600" cy="4525963"/>
          </a:xfrm>
          <a:prstGeom prst="rect">
            <a:avLst/>
          </a:prstGeom>
        </p:spPr>
        <p:txBody>
          <a:bodyPr/>
          <a:lstStyle/>
          <a:p>
            <a:pPr lvl="2" marL="419100" indent="-419100">
              <a:buClr>
                <a:srgbClr val="17375E"/>
              </a:buClr>
              <a:buFont typeface="Wingdings"/>
              <a:buChar char="▪"/>
              <a:defRPr sz="1800">
                <a:solidFill>
                  <a:srgbClr val="000000"/>
                </a:solidFill>
              </a:defRPr>
            </a:pPr>
            <a:r>
              <a:rPr sz="2200">
                <a:solidFill>
                  <a:srgbClr val="17375E"/>
                </a:solidFill>
              </a:rPr>
              <a:t>Finding Contracting Opportunities </a:t>
            </a:r>
            <a:endParaRPr>
              <a:solidFill>
                <a:srgbClr val="3F3F3F"/>
              </a:solidFill>
            </a:endParaRPr>
          </a:p>
          <a:p>
            <a:pPr lvl="1" marL="742950" indent="-285750">
              <a:spcBef>
                <a:spcPts val="400"/>
              </a:spcBef>
              <a:buChar char="•"/>
              <a:defRPr sz="1800">
                <a:solidFill>
                  <a:srgbClr val="000000"/>
                </a:solidFill>
              </a:defRPr>
            </a:pPr>
            <a:r>
              <a:rPr sz="2000">
                <a:solidFill>
                  <a:srgbClr val="3F3F3F"/>
                </a:solidFill>
              </a:rPr>
              <a:t>Federal Business Opportunities (FedBizOpps)</a:t>
            </a:r>
            <a:endParaRPr sz="2000">
              <a:solidFill>
                <a:srgbClr val="3F3F3F"/>
              </a:solidFill>
            </a:endParaRPr>
          </a:p>
          <a:p>
            <a:pPr lvl="2" marL="1143000" indent="-228600">
              <a:spcBef>
                <a:spcPts val="400"/>
              </a:spcBef>
              <a:defRPr sz="1800">
                <a:solidFill>
                  <a:srgbClr val="000000"/>
                </a:solidFill>
              </a:defRPr>
            </a:pPr>
            <a:r>
              <a:rPr u="sng">
                <a:solidFill>
                  <a:srgbClr val="0070C0"/>
                </a:solidFill>
                <a:uFill>
                  <a:solidFill>
                    <a:srgbClr val="0070C0"/>
                  </a:solidFill>
                </a:uFill>
                <a:hlinkClick r:id="rId3" invalidUrl="" action="" tgtFrame="" tooltip="" history="1" highlightClick="0" endSnd="0"/>
              </a:rPr>
              <a:t>www.fbo.gov</a:t>
            </a:r>
            <a:r>
              <a:rPr>
                <a:solidFill>
                  <a:srgbClr val="3F3F3F"/>
                </a:solidFill>
              </a:rPr>
              <a:t>.</a:t>
            </a:r>
            <a:endParaRPr>
              <a:solidFill>
                <a:srgbClr val="3F3F3F"/>
              </a:solidFill>
            </a:endParaRPr>
          </a:p>
          <a:p>
            <a:pPr lvl="2" marL="1143000" indent="-228600">
              <a:spcBef>
                <a:spcPts val="400"/>
              </a:spcBef>
              <a:defRPr sz="1800">
                <a:solidFill>
                  <a:srgbClr val="000000"/>
                </a:solidFill>
              </a:defRPr>
            </a:pPr>
            <a:r>
              <a:rPr u="sng">
                <a:solidFill>
                  <a:srgbClr val="0070C0"/>
                </a:solidFill>
                <a:uFill>
                  <a:solidFill>
                    <a:srgbClr val="0070C0"/>
                  </a:solidFill>
                </a:uFill>
                <a:hlinkClick r:id="rId4" invalidUrl="" action="" tgtFrame="" tooltip="" history="1" highlightClick="0" endSnd="0"/>
              </a:rPr>
              <a:t>www.usaspending.gov</a:t>
            </a:r>
            <a:endParaRPr>
              <a:solidFill>
                <a:srgbClr val="3F3F3F"/>
              </a:solidFill>
            </a:endParaRPr>
          </a:p>
          <a:p>
            <a:pPr lvl="2" marL="1143000" indent="-228600">
              <a:spcBef>
                <a:spcPts val="400"/>
              </a:spcBef>
              <a:defRPr sz="1800">
                <a:solidFill>
                  <a:srgbClr val="000000"/>
                </a:solidFill>
              </a:defRPr>
            </a:pPr>
            <a:endParaRPr>
              <a:solidFill>
                <a:srgbClr val="3F3F3F"/>
              </a:solidFill>
            </a:endParaRPr>
          </a:p>
          <a:p>
            <a:pPr lvl="1" marL="742950" indent="-285750">
              <a:spcBef>
                <a:spcPts val="400"/>
              </a:spcBef>
              <a:buChar char="•"/>
              <a:defRPr sz="1800">
                <a:solidFill>
                  <a:srgbClr val="000000"/>
                </a:solidFill>
              </a:defRPr>
            </a:pPr>
            <a:r>
              <a:rPr sz="2000">
                <a:solidFill>
                  <a:srgbClr val="3F3F3F"/>
                </a:solidFill>
              </a:rPr>
              <a:t>Small Business Professionals</a:t>
            </a:r>
            <a:endParaRPr sz="2000">
              <a:solidFill>
                <a:srgbClr val="3F3F3F"/>
              </a:solidFill>
            </a:endParaRPr>
          </a:p>
          <a:p>
            <a:pPr lvl="2" marL="1143000" indent="-228600">
              <a:spcBef>
                <a:spcPts val="400"/>
              </a:spcBef>
              <a:defRPr sz="1800">
                <a:solidFill>
                  <a:srgbClr val="000000"/>
                </a:solidFill>
              </a:defRPr>
            </a:pPr>
            <a:r>
              <a:rPr>
                <a:solidFill>
                  <a:srgbClr val="3F3F3F"/>
                </a:solidFill>
              </a:rPr>
              <a:t>Located at every agency that exercises contracting authority.</a:t>
            </a:r>
            <a:endParaRPr>
              <a:solidFill>
                <a:srgbClr val="3F3F3F"/>
              </a:solidFill>
            </a:endParaRPr>
          </a:p>
          <a:p>
            <a:pPr lvl="2" marL="1143000" indent="-228600">
              <a:spcBef>
                <a:spcPts val="400"/>
              </a:spcBef>
              <a:defRPr sz="1800">
                <a:solidFill>
                  <a:srgbClr val="000000"/>
                </a:solidFill>
              </a:defRPr>
            </a:pPr>
            <a:r>
              <a:rPr>
                <a:solidFill>
                  <a:srgbClr val="3F3F3F"/>
                </a:solidFill>
              </a:rPr>
              <a:t>Defense agencies' small business program offices</a:t>
            </a:r>
            <a:endParaRPr>
              <a:solidFill>
                <a:srgbClr val="3F3F3F"/>
              </a:solidFill>
            </a:endParaRPr>
          </a:p>
          <a:p>
            <a:pPr lvl="3" marL="1600200" indent="-228600">
              <a:spcBef>
                <a:spcPts val="300"/>
              </a:spcBef>
              <a:buChar char="•"/>
              <a:defRPr sz="1800">
                <a:solidFill>
                  <a:srgbClr val="000000"/>
                </a:solidFill>
              </a:defRPr>
            </a:pPr>
            <a:r>
              <a:rPr sz="1600" u="sng">
                <a:solidFill>
                  <a:srgbClr val="0070C0"/>
                </a:solidFill>
                <a:uFill>
                  <a:solidFill>
                    <a:srgbClr val="0070C0"/>
                  </a:solidFill>
                </a:uFill>
                <a:hlinkClick r:id="rId5" invalidUrl="" action="" tgtFrame="" tooltip="" history="1" highlightClick="0" endSnd="0"/>
              </a:rPr>
              <a:t>www.acq.osd.mil/osbp/offices/index.shtml</a:t>
            </a:r>
          </a:p>
        </p:txBody>
      </p:sp>
      <p:sp>
        <p:nvSpPr>
          <p:cNvPr id="102" name="Shape 102"/>
          <p:cNvSpPr/>
          <p:nvPr>
            <p:ph type="sldNum" sz="quarter" idx="2"/>
          </p:nvPr>
        </p:nvSpPr>
        <p:spPr>
          <a:xfrm>
            <a:off x="8567738" y="6324600"/>
            <a:ext cx="457201" cy="365125"/>
          </a:xfrm>
          <a:prstGeom prst="rect">
            <a:avLst/>
          </a:prstGeom>
          <a:extLst>
            <a:ext uri="{C572A759-6A51-4108-AA02-DFA0A04FC94B}">
              <ma14:wrappingTextBoxFlag xmlns:ma14="http://schemas.microsoft.com/office/mac/drawingml/2011/main" val="1"/>
            </a:ext>
          </a:extLst>
        </p:spPr>
        <p:txBody>
          <a:bodyPr>
            <a:normAutofit fontScale="100000" lnSpcReduction="0"/>
          </a:bodyPr>
          <a:lstStyle/>
          <a:p>
            <a:pPr lvl="0">
              <a:defRPr b="0" sz="1800">
                <a:solidFill>
                  <a:srgbClr val="000000"/>
                </a:solidFill>
              </a:defRPr>
            </a:pPr>
            <a:fld id="{86CB4B4D-7CA3-9044-876B-883B54F8677D}" type="slidenum">
              <a:rPr b="1" sz="1000">
                <a:solidFill>
                  <a:srgbClr val="0F253F"/>
                </a:solidFill>
              </a:rPr>
            </a:fld>
          </a:p>
        </p:txBody>
      </p:sp>
      <p:pic>
        <p:nvPicPr>
          <p:cNvPr id="103" name="image7.jpg"/>
          <p:cNvPicPr/>
          <p:nvPr/>
        </p:nvPicPr>
        <p:blipFill>
          <a:blip r:embed="rId6">
            <a:extLst/>
          </a:blip>
          <a:stretch>
            <a:fillRect/>
          </a:stretch>
        </p:blipFill>
        <p:spPr>
          <a:xfrm>
            <a:off x="457200" y="4724400"/>
            <a:ext cx="2971800" cy="2057400"/>
          </a:xfrm>
          <a:prstGeom prst="rect">
            <a:avLst/>
          </a:prstGeom>
          <a:ln w="12700">
            <a:miter lim="400000"/>
          </a:ln>
        </p:spPr>
      </p:pic>
      <p:pic>
        <p:nvPicPr>
          <p:cNvPr id="104" name="image8.png"/>
          <p:cNvPicPr/>
          <p:nvPr/>
        </p:nvPicPr>
        <p:blipFill>
          <a:blip r:embed="rId7">
            <a:extLst/>
          </a:blip>
          <a:stretch>
            <a:fillRect/>
          </a:stretch>
        </p:blipFill>
        <p:spPr>
          <a:xfrm>
            <a:off x="5943600" y="1219200"/>
            <a:ext cx="2743200" cy="2590800"/>
          </a:xfrm>
          <a:prstGeom prst="rect">
            <a:avLst/>
          </a:prstGeom>
          <a:ln w="12700">
            <a:miter lim="400000"/>
          </a:ln>
        </p:spPr>
      </p:pic>
    </p:spTree>
  </p:cSld>
  <p:clrMapOvr>
    <a:masterClrMapping/>
  </p:clrMapOvr>
  <p:transition spd="med" advClick="1"/>
</p:sld>
</file>

<file path=ppt/slides/slide8.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pic>
        <p:nvPicPr>
          <p:cNvPr id="108" name="image9.jpg"/>
          <p:cNvPicPr/>
          <p:nvPr/>
        </p:nvPicPr>
        <p:blipFill>
          <a:blip r:embed="rId3">
            <a:extLst/>
          </a:blip>
          <a:srcRect l="0" t="1" r="0" b="6666"/>
          <a:stretch>
            <a:fillRect/>
          </a:stretch>
        </p:blipFill>
        <p:spPr>
          <a:xfrm>
            <a:off x="5029200" y="4572000"/>
            <a:ext cx="3419475" cy="1066800"/>
          </a:xfrm>
          <a:prstGeom prst="rect">
            <a:avLst/>
          </a:prstGeom>
          <a:ln w="12700">
            <a:miter lim="400000"/>
          </a:ln>
        </p:spPr>
      </p:pic>
      <p:sp>
        <p:nvSpPr>
          <p:cNvPr id="109" name="Shape 109"/>
          <p:cNvSpPr/>
          <p:nvPr>
            <p:ph type="title"/>
          </p:nvPr>
        </p:nvSpPr>
        <p:spPr>
          <a:xfrm>
            <a:off x="457200" y="246017"/>
            <a:ext cx="8229600" cy="820785"/>
          </a:xfrm>
          <a:prstGeom prst="rect">
            <a:avLst/>
          </a:prstGeom>
        </p:spPr>
        <p:txBody>
          <a:bodyPr>
            <a:normAutofit fontScale="100000" lnSpcReduction="0"/>
          </a:bodyPr>
          <a:lstStyle>
            <a:lvl1pPr algn="ctr">
              <a:defRPr sz="2800" u="sng"/>
            </a:lvl1pPr>
          </a:lstStyle>
          <a:p>
            <a:pPr lvl="0">
              <a:defRPr b="0" sz="1800" u="none">
                <a:solidFill>
                  <a:srgbClr val="000000"/>
                </a:solidFill>
              </a:defRPr>
            </a:pPr>
            <a:r>
              <a:rPr b="1" sz="2800" u="sng">
                <a:solidFill>
                  <a:srgbClr val="17375E"/>
                </a:solidFill>
              </a:rPr>
              <a:t>How Do I Market My Product</a:t>
            </a:r>
          </a:p>
        </p:txBody>
      </p:sp>
      <p:sp>
        <p:nvSpPr>
          <p:cNvPr id="110" name="Shape 110"/>
          <p:cNvSpPr/>
          <p:nvPr>
            <p:ph type="body" idx="1"/>
          </p:nvPr>
        </p:nvSpPr>
        <p:spPr>
          <a:xfrm>
            <a:off x="457200" y="1371599"/>
            <a:ext cx="8229600" cy="5257801"/>
          </a:xfrm>
          <a:prstGeom prst="rect">
            <a:avLst/>
          </a:prstGeom>
        </p:spPr>
        <p:txBody>
          <a:bodyPr/>
          <a:lstStyle/>
          <a:p>
            <a:pPr lvl="2" marL="419100" indent="-419100">
              <a:buClr>
                <a:srgbClr val="17375E"/>
              </a:buClr>
              <a:buFont typeface="Wingdings"/>
              <a:buChar char="▪"/>
              <a:defRPr sz="1800">
                <a:solidFill>
                  <a:srgbClr val="000000"/>
                </a:solidFill>
              </a:defRPr>
            </a:pPr>
            <a:r>
              <a:rPr sz="2200">
                <a:solidFill>
                  <a:srgbClr val="17375E"/>
                </a:solidFill>
              </a:rPr>
              <a:t>Marketing Presentations </a:t>
            </a:r>
            <a:endParaRPr>
              <a:solidFill>
                <a:srgbClr val="3F3F3F"/>
              </a:solidFill>
            </a:endParaRPr>
          </a:p>
          <a:p>
            <a:pPr lvl="3" marL="885825" indent="-428625">
              <a:spcBef>
                <a:spcPts val="400"/>
              </a:spcBef>
              <a:buClr>
                <a:srgbClr val="17375E"/>
              </a:buClr>
              <a:buFont typeface="Wingdings"/>
              <a:buChar char="▪"/>
              <a:defRPr sz="1800">
                <a:solidFill>
                  <a:srgbClr val="000000"/>
                </a:solidFill>
              </a:defRPr>
            </a:pPr>
            <a:r>
              <a:rPr sz="2000">
                <a:solidFill>
                  <a:srgbClr val="17375E"/>
                </a:solidFill>
              </a:rPr>
              <a:t>Have two marketing presentations ready at all times.</a:t>
            </a:r>
            <a:endParaRPr sz="1600">
              <a:solidFill>
                <a:srgbClr val="3F3F3F"/>
              </a:solidFill>
            </a:endParaRPr>
          </a:p>
          <a:p>
            <a:pPr lvl="4" marL="1343025" indent="-428625">
              <a:spcBef>
                <a:spcPts val="400"/>
              </a:spcBef>
              <a:buClr>
                <a:srgbClr val="0070C0"/>
              </a:buClr>
              <a:buFont typeface="Wingdings"/>
              <a:buChar char="▪"/>
              <a:defRPr sz="1800">
                <a:solidFill>
                  <a:srgbClr val="000000"/>
                </a:solidFill>
              </a:defRPr>
            </a:pPr>
            <a:r>
              <a:rPr sz="2000">
                <a:solidFill>
                  <a:srgbClr val="0070C0"/>
                </a:solidFill>
              </a:rPr>
              <a:t>One-page capability sheet</a:t>
            </a:r>
            <a:endParaRPr sz="1600">
              <a:solidFill>
                <a:srgbClr val="3F3F3F"/>
              </a:solidFill>
            </a:endParaRPr>
          </a:p>
          <a:p>
            <a:pPr lvl="5" marL="1663064" indent="-291464">
              <a:spcBef>
                <a:spcPts val="400"/>
              </a:spcBef>
              <a:buClr>
                <a:srgbClr val="2F2F2F"/>
              </a:buClr>
              <a:defRPr sz="1800">
                <a:solidFill>
                  <a:srgbClr val="000000"/>
                </a:solidFill>
              </a:defRPr>
            </a:pPr>
            <a:r>
              <a:rPr sz="1700">
                <a:solidFill>
                  <a:srgbClr val="2F2F2F"/>
                </a:solidFill>
              </a:rPr>
              <a:t>Company Name, website, contact info, locations, small business categories, and CAGE code</a:t>
            </a:r>
            <a:endParaRPr sz="2000">
              <a:solidFill>
                <a:srgbClr val="3F3F3F"/>
              </a:solidFill>
            </a:endParaRPr>
          </a:p>
          <a:p>
            <a:pPr lvl="5" marL="1663064" indent="-291464">
              <a:spcBef>
                <a:spcPts val="400"/>
              </a:spcBef>
              <a:buClr>
                <a:srgbClr val="2F2F2F"/>
              </a:buClr>
              <a:defRPr sz="1800">
                <a:solidFill>
                  <a:srgbClr val="000000"/>
                </a:solidFill>
              </a:defRPr>
            </a:pPr>
            <a:r>
              <a:rPr sz="1700">
                <a:solidFill>
                  <a:srgbClr val="2F2F2F"/>
                </a:solidFill>
              </a:rPr>
              <a:t>Certifications</a:t>
            </a:r>
            <a:endParaRPr sz="2000">
              <a:solidFill>
                <a:srgbClr val="3F3F3F"/>
              </a:solidFill>
            </a:endParaRPr>
          </a:p>
          <a:p>
            <a:pPr lvl="5" marL="1663064" indent="-291464">
              <a:spcBef>
                <a:spcPts val="400"/>
              </a:spcBef>
              <a:buClr>
                <a:srgbClr val="2F2F2F"/>
              </a:buClr>
              <a:defRPr sz="1800">
                <a:solidFill>
                  <a:srgbClr val="000000"/>
                </a:solidFill>
              </a:defRPr>
            </a:pPr>
            <a:r>
              <a:rPr sz="1700">
                <a:solidFill>
                  <a:srgbClr val="2F2F2F"/>
                </a:solidFill>
              </a:rPr>
              <a:t>NAICS code</a:t>
            </a:r>
            <a:endParaRPr sz="2000">
              <a:solidFill>
                <a:srgbClr val="3F3F3F"/>
              </a:solidFill>
            </a:endParaRPr>
          </a:p>
          <a:p>
            <a:pPr lvl="5" marL="1663064" indent="-291464">
              <a:spcBef>
                <a:spcPts val="400"/>
              </a:spcBef>
              <a:buClr>
                <a:srgbClr val="2F2F2F"/>
              </a:buClr>
              <a:defRPr sz="1800">
                <a:solidFill>
                  <a:srgbClr val="000000"/>
                </a:solidFill>
              </a:defRPr>
            </a:pPr>
            <a:r>
              <a:rPr sz="1700">
                <a:solidFill>
                  <a:srgbClr val="2F2F2F"/>
                </a:solidFill>
              </a:rPr>
              <a:t>DoD/Federal, state, and local contracts with point of contact</a:t>
            </a:r>
            <a:endParaRPr sz="2000">
              <a:solidFill>
                <a:srgbClr val="3F3F3F"/>
              </a:solidFill>
            </a:endParaRPr>
          </a:p>
          <a:p>
            <a:pPr lvl="5" marL="1663064" indent="-291464">
              <a:spcBef>
                <a:spcPts val="400"/>
              </a:spcBef>
              <a:buClr>
                <a:srgbClr val="2F2F2F"/>
              </a:buClr>
              <a:defRPr sz="1800">
                <a:solidFill>
                  <a:srgbClr val="000000"/>
                </a:solidFill>
              </a:defRPr>
            </a:pPr>
            <a:r>
              <a:rPr sz="1700">
                <a:solidFill>
                  <a:srgbClr val="2F2F2F"/>
                </a:solidFill>
              </a:rPr>
              <a:t>Significant subcontracts with point of contact</a:t>
            </a:r>
            <a:endParaRPr sz="2000">
              <a:solidFill>
                <a:srgbClr val="3F3F3F"/>
              </a:solidFill>
            </a:endParaRPr>
          </a:p>
          <a:p>
            <a:pPr lvl="5" marL="1663064" indent="-291464">
              <a:spcBef>
                <a:spcPts val="400"/>
              </a:spcBef>
              <a:buClr>
                <a:srgbClr val="2F2F2F"/>
              </a:buClr>
              <a:defRPr sz="1800">
                <a:solidFill>
                  <a:srgbClr val="000000"/>
                </a:solidFill>
              </a:defRPr>
            </a:pPr>
            <a:r>
              <a:rPr sz="1700">
                <a:solidFill>
                  <a:srgbClr val="2F2F2F"/>
                </a:solidFill>
              </a:rPr>
              <a:t>Government Services Administration (GSA) contracts, if any </a:t>
            </a:r>
            <a:endParaRPr sz="2000">
              <a:solidFill>
                <a:srgbClr val="3F3F3F"/>
              </a:solidFill>
            </a:endParaRPr>
          </a:p>
          <a:p>
            <a:pPr lvl="4" marL="1343025" indent="-428625">
              <a:spcBef>
                <a:spcPts val="400"/>
              </a:spcBef>
              <a:buClr>
                <a:srgbClr val="0070C0"/>
              </a:buClr>
              <a:buFont typeface="Wingdings"/>
              <a:buChar char="▪"/>
              <a:defRPr sz="1800">
                <a:solidFill>
                  <a:srgbClr val="000000"/>
                </a:solidFill>
              </a:defRPr>
            </a:pPr>
            <a:r>
              <a:rPr sz="2000">
                <a:solidFill>
                  <a:srgbClr val="0070C0"/>
                </a:solidFill>
              </a:rPr>
              <a:t>Full capability presentation</a:t>
            </a:r>
            <a:endParaRPr sz="1600">
              <a:solidFill>
                <a:srgbClr val="3F3F3F"/>
              </a:solidFill>
            </a:endParaRPr>
          </a:p>
          <a:p>
            <a:pPr lvl="5" marL="1711642" indent="-340042">
              <a:spcBef>
                <a:spcPts val="400"/>
              </a:spcBef>
              <a:buClr>
                <a:srgbClr val="2F2F2F"/>
              </a:buClr>
              <a:defRPr sz="1800">
                <a:solidFill>
                  <a:srgbClr val="000000"/>
                </a:solidFill>
              </a:defRPr>
            </a:pPr>
            <a:r>
              <a:rPr sz="1700">
                <a:solidFill>
                  <a:srgbClr val="2F2F2F"/>
                </a:solidFill>
              </a:rPr>
              <a:t>Know your audience</a:t>
            </a:r>
            <a:endParaRPr sz="2000">
              <a:solidFill>
                <a:srgbClr val="3F3F3F"/>
              </a:solidFill>
            </a:endParaRPr>
          </a:p>
          <a:p>
            <a:pPr lvl="5" marL="1711642" indent="-340042">
              <a:spcBef>
                <a:spcPts val="400"/>
              </a:spcBef>
              <a:buClr>
                <a:srgbClr val="2F2F2F"/>
              </a:buClr>
              <a:defRPr sz="1800">
                <a:solidFill>
                  <a:srgbClr val="000000"/>
                </a:solidFill>
              </a:defRPr>
            </a:pPr>
            <a:r>
              <a:rPr sz="1700">
                <a:solidFill>
                  <a:srgbClr val="2F2F2F"/>
                </a:solidFill>
              </a:rPr>
              <a:t>Be focused and brief</a:t>
            </a:r>
            <a:endParaRPr sz="2000">
              <a:solidFill>
                <a:srgbClr val="3F3F3F"/>
              </a:solidFill>
            </a:endParaRPr>
          </a:p>
          <a:p>
            <a:pPr lvl="5" marL="1711642" indent="-340042">
              <a:spcBef>
                <a:spcPts val="400"/>
              </a:spcBef>
              <a:buClr>
                <a:srgbClr val="2F2F2F"/>
              </a:buClr>
              <a:defRPr sz="1800">
                <a:solidFill>
                  <a:srgbClr val="000000"/>
                </a:solidFill>
              </a:defRPr>
            </a:pPr>
            <a:r>
              <a:rPr sz="1700">
                <a:solidFill>
                  <a:srgbClr val="2F2F2F"/>
                </a:solidFill>
              </a:rPr>
              <a:t>Articulate how the customer will benefit from doing business with you</a:t>
            </a:r>
            <a:endParaRPr sz="2000">
              <a:solidFill>
                <a:srgbClr val="3F3F3F"/>
              </a:solidFill>
            </a:endParaRPr>
          </a:p>
          <a:p>
            <a:pPr lvl="5" marL="1711642" indent="-340042">
              <a:spcBef>
                <a:spcPts val="400"/>
              </a:spcBef>
              <a:buClr>
                <a:srgbClr val="2F2F2F"/>
              </a:buClr>
              <a:defRPr sz="1800">
                <a:solidFill>
                  <a:srgbClr val="000000"/>
                </a:solidFill>
              </a:defRPr>
            </a:pPr>
            <a:r>
              <a:rPr sz="1700">
                <a:solidFill>
                  <a:srgbClr val="2F2F2F"/>
                </a:solidFill>
              </a:rPr>
              <a:t>Identify the problems you will solve for the customer</a:t>
            </a:r>
          </a:p>
        </p:txBody>
      </p:sp>
      <p:sp>
        <p:nvSpPr>
          <p:cNvPr id="111" name="Shape 111"/>
          <p:cNvSpPr/>
          <p:nvPr>
            <p:ph type="sldNum" sz="quarter" idx="2"/>
          </p:nvPr>
        </p:nvSpPr>
        <p:spPr>
          <a:xfrm>
            <a:off x="8567738" y="6324600"/>
            <a:ext cx="457201" cy="365125"/>
          </a:xfrm>
          <a:prstGeom prst="rect">
            <a:avLst/>
          </a:prstGeom>
          <a:extLst>
            <a:ext uri="{C572A759-6A51-4108-AA02-DFA0A04FC94B}">
              <ma14:wrappingTextBoxFlag xmlns:ma14="http://schemas.microsoft.com/office/mac/drawingml/2011/main" val="1"/>
            </a:ext>
          </a:extLst>
        </p:spPr>
        <p:txBody>
          <a:bodyPr>
            <a:normAutofit fontScale="100000" lnSpcReduction="0"/>
          </a:bodyPr>
          <a:lstStyle/>
          <a:p>
            <a:pPr lvl="0">
              <a:defRPr b="0" sz="1800">
                <a:solidFill>
                  <a:srgbClr val="000000"/>
                </a:solidFill>
              </a:defRPr>
            </a:pPr>
            <a:fld id="{86CB4B4D-7CA3-9044-876B-883B54F8677D}" type="slidenum">
              <a:rPr b="1" sz="1000">
                <a:solidFill>
                  <a:srgbClr val="0F253F"/>
                </a:solidFill>
              </a:rPr>
            </a:fld>
          </a:p>
        </p:txBody>
      </p:sp>
    </p:spTree>
  </p:cSld>
  <p:clrMapOvr>
    <a:masterClrMapping/>
  </p:clrMapOvr>
  <p:transition spd="med" advClick="1"/>
</p:sld>
</file>

<file path=ppt/slides/slide9.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15" name="Shape 115"/>
          <p:cNvSpPr/>
          <p:nvPr>
            <p:ph type="title"/>
          </p:nvPr>
        </p:nvSpPr>
        <p:spPr>
          <a:xfrm>
            <a:off x="427407" y="124257"/>
            <a:ext cx="8153401" cy="820785"/>
          </a:xfrm>
          <a:prstGeom prst="rect">
            <a:avLst/>
          </a:prstGeom>
        </p:spPr>
        <p:txBody>
          <a:bodyPr>
            <a:normAutofit fontScale="100000" lnSpcReduction="0"/>
          </a:bodyPr>
          <a:lstStyle>
            <a:lvl1pPr algn="ctr">
              <a:defRPr sz="2800" u="sng"/>
            </a:lvl1pPr>
          </a:lstStyle>
          <a:p>
            <a:pPr lvl="0">
              <a:defRPr b="0" sz="1800" u="none">
                <a:solidFill>
                  <a:srgbClr val="000000"/>
                </a:solidFill>
              </a:defRPr>
            </a:pPr>
            <a:r>
              <a:rPr b="1" sz="2800" u="sng">
                <a:solidFill>
                  <a:srgbClr val="17375E"/>
                </a:solidFill>
              </a:rPr>
              <a:t>Data Analysis</a:t>
            </a:r>
          </a:p>
        </p:txBody>
      </p:sp>
      <p:sp>
        <p:nvSpPr>
          <p:cNvPr id="116" name="Shape 116"/>
          <p:cNvSpPr/>
          <p:nvPr>
            <p:ph type="body" idx="1"/>
          </p:nvPr>
        </p:nvSpPr>
        <p:spPr>
          <a:xfrm>
            <a:off x="457200" y="1143000"/>
            <a:ext cx="8229600" cy="5638801"/>
          </a:xfrm>
          <a:prstGeom prst="rect">
            <a:avLst/>
          </a:prstGeom>
        </p:spPr>
        <p:txBody>
          <a:bodyPr/>
          <a:lstStyle/>
          <a:p>
            <a:pPr lvl="0"/>
          </a:p>
        </p:txBody>
      </p:sp>
      <p:sp>
        <p:nvSpPr>
          <p:cNvPr id="117" name="Shape 117"/>
          <p:cNvSpPr/>
          <p:nvPr>
            <p:ph type="sldNum" sz="quarter" idx="2"/>
          </p:nvPr>
        </p:nvSpPr>
        <p:spPr>
          <a:xfrm>
            <a:off x="8567738" y="6324600"/>
            <a:ext cx="457201" cy="365125"/>
          </a:xfrm>
          <a:prstGeom prst="rect">
            <a:avLst/>
          </a:prstGeom>
          <a:extLst>
            <a:ext uri="{C572A759-6A51-4108-AA02-DFA0A04FC94B}">
              <ma14:wrappingTextBoxFlag xmlns:ma14="http://schemas.microsoft.com/office/mac/drawingml/2011/main" val="1"/>
            </a:ext>
          </a:extLst>
        </p:spPr>
        <p:txBody>
          <a:bodyPr>
            <a:normAutofit fontScale="100000" lnSpcReduction="0"/>
          </a:bodyPr>
          <a:lstStyle/>
          <a:p>
            <a:pPr lvl="0">
              <a:defRPr b="0" sz="1800">
                <a:solidFill>
                  <a:srgbClr val="000000"/>
                </a:solidFill>
              </a:defRPr>
            </a:pPr>
            <a:fld id="{86CB4B4D-7CA3-9044-876B-883B54F8677D}" type="slidenum">
              <a:rPr b="1" sz="1000">
                <a:solidFill>
                  <a:srgbClr val="0F253F"/>
                </a:solidFill>
              </a:rPr>
            </a:fld>
          </a:p>
        </p:txBody>
      </p:sp>
      <p:pic>
        <p:nvPicPr>
          <p:cNvPr id="118" name="image10.png"/>
          <p:cNvPicPr/>
          <p:nvPr/>
        </p:nvPicPr>
        <p:blipFill>
          <a:blip r:embed="rId2">
            <a:extLst/>
          </a:blip>
          <a:srcRect l="8203" t="22674" r="6562" b="45841"/>
          <a:stretch>
            <a:fillRect/>
          </a:stretch>
        </p:blipFill>
        <p:spPr>
          <a:xfrm>
            <a:off x="-1" y="1257299"/>
            <a:ext cx="9144002" cy="3314702"/>
          </a:xfrm>
          <a:prstGeom prst="rect">
            <a:avLst/>
          </a:prstGeom>
          <a:ln w="12700">
            <a:miter lim="400000"/>
          </a:ln>
        </p:spPr>
      </p:pic>
      <p:sp>
        <p:nvSpPr>
          <p:cNvPr id="119" name="Shape 119"/>
          <p:cNvSpPr/>
          <p:nvPr/>
        </p:nvSpPr>
        <p:spPr>
          <a:xfrm>
            <a:off x="304800" y="1092323"/>
            <a:ext cx="8153400" cy="329953"/>
          </a:xfrm>
          <a:prstGeom prst="rect">
            <a:avLst/>
          </a:prstGeom>
          <a:ln w="12700">
            <a:miter lim="400000"/>
          </a:ln>
          <a:extLst>
            <a:ext uri="{C572A759-6A51-4108-AA02-DFA0A04FC94B}">
              <ma14:wrappingTextBoxFlag xmlns:ma14="http://schemas.microsoft.com/office/mac/drawingml/2011/main" val="1"/>
            </a:ext>
          </a:extLst>
        </p:spPr>
        <p:txBody>
          <a:bodyPr lIns="0" tIns="0" rIns="0" bIns="0" anchor="ctr">
            <a:spAutoFit/>
          </a:bodyPr>
          <a:lstStyle>
            <a:lvl1pPr marL="342900" indent="-342900">
              <a:buSzPct val="100000"/>
              <a:buFont typeface="Wingdings"/>
              <a:buChar char="▪"/>
              <a:defRPr sz="2400">
                <a:solidFill>
                  <a:srgbClr val="17375E"/>
                </a:solidFill>
                <a:latin typeface="Times New Roman"/>
                <a:ea typeface="Times New Roman"/>
                <a:cs typeface="Times New Roman"/>
                <a:sym typeface="Times New Roman"/>
              </a:defRPr>
            </a:lvl1pPr>
          </a:lstStyle>
          <a:p>
            <a:pPr lvl="0">
              <a:defRPr sz="1800">
                <a:solidFill>
                  <a:srgbClr val="000000"/>
                </a:solidFill>
              </a:defRPr>
            </a:pPr>
            <a:r>
              <a:rPr sz="2400">
                <a:solidFill>
                  <a:srgbClr val="17375E"/>
                </a:solidFill>
              </a:rPr>
              <a:t>DoD Small Business Statistics &amp; Analysis</a:t>
            </a:r>
          </a:p>
        </p:txBody>
      </p:sp>
      <p:pic>
        <p:nvPicPr>
          <p:cNvPr id="120" name="image11.png"/>
          <p:cNvPicPr/>
          <p:nvPr/>
        </p:nvPicPr>
        <p:blipFill>
          <a:blip r:embed="rId3">
            <a:extLst/>
          </a:blip>
          <a:srcRect l="7970" t="26237" r="6405" b="51089"/>
          <a:stretch>
            <a:fillRect/>
          </a:stretch>
        </p:blipFill>
        <p:spPr>
          <a:xfrm>
            <a:off x="76200" y="4571999"/>
            <a:ext cx="8991600" cy="2181227"/>
          </a:xfrm>
          <a:prstGeom prst="rect">
            <a:avLst/>
          </a:prstGeom>
          <a:ln w="12700">
            <a:miter lim="400000"/>
          </a:ln>
        </p:spPr>
      </p:pic>
    </p:spTree>
  </p:cSld>
  <p:clrMapOvr>
    <a:masterClrMapping/>
  </p:clrMapOvr>
  <p:transition spd="med" advClick="1"/>
</p:sld>
</file>

<file path=ppt/theme/theme1.xml><?xml version="1.0" encoding="utf-8"?>
<a:theme xmlns:a="http://schemas.openxmlformats.org/drawingml/2006/main" xmlns:r="http://schemas.openxmlformats.org/officeDocument/2006/relationships" name="Default">
  <a:themeElements>
    <a:clrScheme name="Default">
      <a:dk1>
        <a:srgbClr val="3F3F3F"/>
      </a:dk1>
      <a:lt1>
        <a:srgbClr val="FFFFFF"/>
      </a:lt1>
      <a:dk2>
        <a:srgbClr val="A7A7A7"/>
      </a:dk2>
      <a:lt2>
        <a:srgbClr val="535353"/>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FF00FF"/>
      </a:folHlink>
    </a:clrScheme>
    <a:fontScheme name="Default">
      <a:majorFont>
        <a:latin typeface="Helvetica"/>
        <a:ea typeface="Helvetica"/>
        <a:cs typeface="Helvetica"/>
      </a:majorFont>
      <a:minorFont>
        <a:latin typeface="Helvetica Neue"/>
        <a:ea typeface="Helvetica Neue"/>
        <a:cs typeface="Helvetica Neue"/>
      </a:minorFont>
    </a:fontScheme>
    <a:fmtScheme name="Default">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sx="100000" sy="100000" kx="0" ky="0" algn="b" rotWithShape="0" blurRad="38100" dist="23000" dir="5400000">
              <a:srgbClr val="000000">
                <a:alpha val="35000"/>
              </a:srgbClr>
            </a:outerShdw>
          </a:effectLst>
        </a:effectStyle>
        <a:effectStyle>
          <a:effectLst>
            <a:outerShdw sx="100000" sy="100000" kx="0" ky="0" algn="b" rotWithShape="0" blurRad="38100" dist="23000" dir="5400000">
              <a:srgbClr val="000000">
                <a:alpha val="35000"/>
              </a:srgbClr>
            </a:outerShdw>
          </a:effectLst>
        </a:effectStyle>
        <a:effectStyle>
          <a:effectLst>
            <a:outerShdw sx="100000" sy="100000" kx="0" ky="0" algn="b" rotWithShape="0" blurRad="38100" dist="20000" dir="5400000">
              <a:srgbClr val="000000">
                <a:alpha val="38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rgbClr val="4F81BD"/>
          </a:solidFill>
          <a:prstDash val="solid"/>
          <a:bevel/>
        </a:ln>
        <a:effectLst>
          <a:outerShdw sx="100000" sy="100000" kx="0" ky="0" algn="b" rotWithShape="0" blurRad="38100" dist="23000" dir="5400000">
            <a:srgbClr val="000000">
              <a:alpha val="35000"/>
            </a:srgbClr>
          </a:outerShdw>
        </a:effectLst>
      </a:spPr>
      <a:bodyPr rot="0" spcFirstLastPara="1" vertOverflow="overflow" horzOverflow="overflow" vert="horz" wrap="square" lIns="45719" tIns="45719" rIns="45719" bIns="45719" numCol="1" spcCol="38100" rtlCol="0" anchor="ctr" upright="0">
        <a:spAutoFit/>
      </a:bodyPr>
      <a:ls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3F3F3F"/>
            </a:solidFill>
            <a:effectLst/>
            <a:uFillTx/>
            <a:latin typeface="Calibri"/>
            <a:ea typeface="Calibri"/>
            <a:cs typeface="Calibri"/>
            <a:sym typeface="Calibri"/>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spDef>
    <a:lnDef>
      <a:spPr>
        <a:noFill/>
        <a:ln w="25400" cap="flat">
          <a:solidFill>
            <a:srgbClr val="4F81BD"/>
          </a:solidFill>
          <a:prstDash val="solid"/>
          <a:bevel/>
        </a:ln>
        <a:effectLst>
          <a:outerShdw sx="100000" sy="100000" kx="0" ky="0" algn="b" rotWithShape="0" blurRad="38100" dist="20000" dir="5400000">
            <a:srgbClr val="000000">
              <a:alpha val="38000"/>
            </a:srgbClr>
          </a:outerShdw>
        </a:effectLst>
      </a:spPr>
      <a:bodyPr rot="0" spcFirstLastPara="1" vertOverflow="overflow" horzOverflow="overflow" vert="horz" wrap="square" lIns="91439" tIns="45719" rIns="91439" bIns="45719" numCol="1" spcCol="38100" rtlCol="0" anchor="t" upright="0">
        <a:noAutofit/>
      </a:bodyPr>
      <a:ls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lnDef>
    <a:txDef>
      <a:spPr>
        <a:noFill/>
        <a:ln w="12700" cap="flat">
          <a:noFill/>
          <a:miter lim="400000"/>
        </a:ln>
        <a:effectLst/>
      </a:spPr>
      <a:bodyPr rot="0" spcFirstLastPara="1" vertOverflow="overflow" horzOverflow="overflow" vert="horz" wrap="square" lIns="45719" tIns="45719" rIns="45719" bIns="45719" numCol="1" spcCol="38100" rtlCol="0" anchor="t" upright="0">
        <a:spAutoFit/>
      </a:bodyPr>
      <a:ls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3F3F3F"/>
            </a:solidFill>
            <a:effectLst/>
            <a:uFillTx/>
            <a:latin typeface="Calibri"/>
            <a:ea typeface="Calibri"/>
            <a:cs typeface="Calibri"/>
            <a:sym typeface="Calibri"/>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txDef>
  </a:objectDefaults>
</a:theme>
</file>

<file path=ppt/theme/theme2.xml><?xml version="1.0" encoding="utf-8"?>
<a:theme xmlns:a="http://schemas.openxmlformats.org/drawingml/2006/main" xmlns:r="http://schemas.openxmlformats.org/officeDocument/2006/relationships" name="Default">
  <a:themeElements>
    <a:clrScheme name="Default">
      <a:dk1>
        <a:srgbClr val="000000"/>
      </a:dk1>
      <a:lt1>
        <a:srgbClr val="FFFFFF"/>
      </a:lt1>
      <a:dk2>
        <a:srgbClr val="A7A7A7"/>
      </a:dk2>
      <a:lt2>
        <a:srgbClr val="535353"/>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FF00FF"/>
      </a:folHlink>
    </a:clrScheme>
    <a:fontScheme name="Default">
      <a:majorFont>
        <a:latin typeface="Helvetica"/>
        <a:ea typeface="Helvetica"/>
        <a:cs typeface="Helvetica"/>
      </a:majorFont>
      <a:minorFont>
        <a:latin typeface="Helvetica Neue"/>
        <a:ea typeface="Helvetica Neue"/>
        <a:cs typeface="Helvetica Neue"/>
      </a:minorFont>
    </a:fontScheme>
    <a:fmtScheme name="Default">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sx="100000" sy="100000" kx="0" ky="0" algn="b" rotWithShape="0" blurRad="38100" dist="23000" dir="5400000">
              <a:srgbClr val="000000">
                <a:alpha val="35000"/>
              </a:srgbClr>
            </a:outerShdw>
          </a:effectLst>
        </a:effectStyle>
        <a:effectStyle>
          <a:effectLst>
            <a:outerShdw sx="100000" sy="100000" kx="0" ky="0" algn="b" rotWithShape="0" blurRad="38100" dist="23000" dir="5400000">
              <a:srgbClr val="000000">
                <a:alpha val="35000"/>
              </a:srgbClr>
            </a:outerShdw>
          </a:effectLst>
        </a:effectStyle>
        <a:effectStyle>
          <a:effectLst>
            <a:outerShdw sx="100000" sy="100000" kx="0" ky="0" algn="b" rotWithShape="0" blurRad="38100" dist="20000" dir="5400000">
              <a:srgbClr val="000000">
                <a:alpha val="38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rgbClr val="4F81BD"/>
          </a:solidFill>
          <a:prstDash val="solid"/>
          <a:bevel/>
        </a:ln>
        <a:effectLst>
          <a:outerShdw sx="100000" sy="100000" kx="0" ky="0" algn="b" rotWithShape="0" blurRad="38100" dist="23000" dir="5400000">
            <a:srgbClr val="000000">
              <a:alpha val="35000"/>
            </a:srgbClr>
          </a:outerShdw>
        </a:effectLst>
      </a:spPr>
      <a:bodyPr rot="0" spcFirstLastPara="1" vertOverflow="overflow" horzOverflow="overflow" vert="horz" wrap="square" lIns="45719" tIns="45719" rIns="45719" bIns="45719" numCol="1" spcCol="38100" rtlCol="0" anchor="ctr" upright="0">
        <a:spAutoFit/>
      </a:bodyPr>
      <a:ls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3F3F3F"/>
            </a:solidFill>
            <a:effectLst/>
            <a:uFillTx/>
            <a:latin typeface="Calibri"/>
            <a:ea typeface="Calibri"/>
            <a:cs typeface="Calibri"/>
            <a:sym typeface="Calibri"/>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spDef>
    <a:lnDef>
      <a:spPr>
        <a:noFill/>
        <a:ln w="25400" cap="flat">
          <a:solidFill>
            <a:srgbClr val="4F81BD"/>
          </a:solidFill>
          <a:prstDash val="solid"/>
          <a:bevel/>
        </a:ln>
        <a:effectLst>
          <a:outerShdw sx="100000" sy="100000" kx="0" ky="0" algn="b" rotWithShape="0" blurRad="38100" dist="20000" dir="5400000">
            <a:srgbClr val="000000">
              <a:alpha val="38000"/>
            </a:srgbClr>
          </a:outerShdw>
        </a:effectLst>
      </a:spPr>
      <a:bodyPr rot="0" spcFirstLastPara="1" vertOverflow="overflow" horzOverflow="overflow" vert="horz" wrap="square" lIns="91439" tIns="45719" rIns="91439" bIns="45719" numCol="1" spcCol="38100" rtlCol="0" anchor="t" upright="0">
        <a:noAutofit/>
      </a:bodyPr>
      <a:ls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lnDef>
    <a:txDef>
      <a:spPr>
        <a:noFill/>
        <a:ln w="12700" cap="flat">
          <a:noFill/>
          <a:miter lim="400000"/>
        </a:ln>
        <a:effectLst/>
      </a:spPr>
      <a:bodyPr rot="0" spcFirstLastPara="1" vertOverflow="overflow" horzOverflow="overflow" vert="horz" wrap="square" lIns="45719" tIns="45719" rIns="45719" bIns="45719" numCol="1" spcCol="38100" rtlCol="0" anchor="t" upright="0">
        <a:spAutoFit/>
      </a:bodyPr>
      <a:ls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3F3F3F"/>
            </a:solidFill>
            <a:effectLst/>
            <a:uFillTx/>
            <a:latin typeface="Calibri"/>
            <a:ea typeface="Calibri"/>
            <a:cs typeface="Calibri"/>
            <a:sym typeface="Calibri"/>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txDef>
  </a:objectDefaults>
</a:theme>
</file>

<file path=docProps/app.xml><?xml version="1.0" encoding="utf-8"?>
<Properties xmlns="http://schemas.openxmlformats.org/officeDocument/2006/extended-properties" xmlns:vt="http://schemas.openxmlformats.org/officeDocument/2006/docPropsVTypes"/>
</file>

<file path=docProps/core.xml><?xml version="1.0" encoding="utf-8"?>
<cp:coreProperties xmlns:cp="http://schemas.openxmlformats.org/package/2006/metadata/core-properties" xmlns:dc="http://purl.org/dc/elements/1.1/" xmlns:dcterms="http://purl.org/dc/terms/" xmlns:xsi="http://www.w3.org/2001/XMLSchema-instance"/>
</file>