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0" r:id="rId2"/>
    <p:sldId id="301" r:id="rId3"/>
    <p:sldId id="302" r:id="rId4"/>
    <p:sldId id="303" r:id="rId5"/>
    <p:sldId id="304" r:id="rId6"/>
    <p:sldId id="305" r:id="rId7"/>
    <p:sldId id="306" r:id="rId8"/>
    <p:sldId id="307" r:id="rId9"/>
    <p:sldId id="308" r:id="rId10"/>
    <p:sldId id="309" r:id="rId11"/>
    <p:sldId id="310" r:id="rId12"/>
    <p:sldId id="311" r:id="rId13"/>
    <p:sldId id="312" r:id="rId14"/>
    <p:sldId id="313" r:id="rId15"/>
    <p:sldId id="314" r:id="rId16"/>
    <p:sldId id="315" r:id="rId17"/>
    <p:sldId id="316" r:id="rId18"/>
    <p:sldId id="317" r:id="rId19"/>
    <p:sldId id="318" r:id="rId20"/>
    <p:sldId id="319" r:id="rId21"/>
    <p:sldId id="320" r:id="rId22"/>
    <p:sldId id="321" r:id="rId23"/>
    <p:sldId id="322" r:id="rId24"/>
    <p:sldId id="323" r:id="rId25"/>
    <p:sldId id="324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03" autoAdjust="0"/>
    <p:restoredTop sz="94660"/>
  </p:normalViewPr>
  <p:slideViewPr>
    <p:cSldViewPr snapToGrid="0">
      <p:cViewPr varScale="1">
        <p:scale>
          <a:sx n="207" d="100"/>
          <a:sy n="207" d="100"/>
        </p:scale>
        <p:origin x="-2792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10" name="AutoShape 5"/>
          <p:cNvCxnSpPr>
            <a:cxnSpLocks noChangeShapeType="1"/>
          </p:cNvCxnSpPr>
          <p:nvPr userDrawn="1"/>
        </p:nvCxnSpPr>
        <p:spPr bwMode="auto">
          <a:xfrm>
            <a:off x="628650" y="6721476"/>
            <a:ext cx="7886700" cy="0"/>
          </a:xfrm>
          <a:prstGeom prst="straightConnector1">
            <a:avLst/>
          </a:prstGeom>
          <a:noFill/>
          <a:ln w="88900">
            <a:solidFill>
              <a:srgbClr val="0F243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TextBox 8"/>
          <p:cNvSpPr txBox="1"/>
          <p:nvPr userDrawn="1"/>
        </p:nvSpPr>
        <p:spPr>
          <a:xfrm>
            <a:off x="443620" y="6424572"/>
            <a:ext cx="838350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517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3086C7A-0323-4F63-A931-98B7AF9B67C5}" type="datetimeFigureOut">
              <a:rPr lang="en-US" smtClean="0"/>
              <a:t>9/9/16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BEE20EE-C1E3-492D-85B3-40CBD8670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433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3086C7A-0323-4F63-A931-98B7AF9B67C5}" type="datetimeFigureOut">
              <a:rPr lang="en-US" smtClean="0"/>
              <a:t>9/9/16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BEE20EE-C1E3-492D-85B3-40CBD8670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391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</a:t>
            </a:r>
            <a:r>
              <a:rPr lang="en-US" dirty="0" err="1"/>
              <a:t>tle</a:t>
            </a:r>
            <a:r>
              <a:rPr lang="en-US" dirty="0"/>
              <a:t>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3086C7A-0323-4F63-A931-98B7AF9B67C5}" type="datetimeFigureOut">
              <a:rPr lang="en-US" smtClean="0"/>
              <a:t>9/9/16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BEE20EE-C1E3-492D-85B3-40CBD8670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002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3086C7A-0323-4F63-A931-98B7AF9B67C5}" type="datetimeFigureOut">
              <a:rPr lang="en-US" smtClean="0"/>
              <a:t>9/9/16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BEE20EE-C1E3-492D-85B3-40CBD8670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41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3086C7A-0323-4F63-A931-98B7AF9B67C5}" type="datetimeFigureOut">
              <a:rPr lang="en-US" smtClean="0"/>
              <a:t>9/9/16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BEE20EE-C1E3-492D-85B3-40CBD8670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005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3086C7A-0323-4F63-A931-98B7AF9B67C5}" type="datetimeFigureOut">
              <a:rPr lang="en-US" smtClean="0"/>
              <a:t>9/9/16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BEE20EE-C1E3-492D-85B3-40CBD8670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021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3086C7A-0323-4F63-A931-98B7AF9B67C5}" type="datetimeFigureOut">
              <a:rPr lang="en-US" smtClean="0"/>
              <a:t>9/9/16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BEE20EE-C1E3-492D-85B3-40CBD8670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681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3086C7A-0323-4F63-A931-98B7AF9B67C5}" type="datetimeFigureOut">
              <a:rPr lang="en-US" smtClean="0"/>
              <a:t>9/9/16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BEE20EE-C1E3-492D-85B3-40CBD8670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893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3086C7A-0323-4F63-A931-98B7AF9B67C5}" type="datetimeFigureOut">
              <a:rPr lang="en-US" smtClean="0"/>
              <a:t>9/9/16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BEE20EE-C1E3-492D-85B3-40CBD8670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33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3086C7A-0323-4F63-A931-98B7AF9B67C5}" type="datetimeFigureOut">
              <a:rPr lang="en-US" smtClean="0"/>
              <a:t>9/9/16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BEE20EE-C1E3-492D-85B3-40CBD8670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169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4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cxnSp>
        <p:nvCxnSpPr>
          <p:cNvPr id="8" name="AutoShape 5"/>
          <p:cNvCxnSpPr>
            <a:cxnSpLocks noChangeShapeType="1"/>
          </p:cNvCxnSpPr>
          <p:nvPr userDrawn="1"/>
        </p:nvCxnSpPr>
        <p:spPr bwMode="auto">
          <a:xfrm>
            <a:off x="628650" y="6721476"/>
            <a:ext cx="7886700" cy="0"/>
          </a:xfrm>
          <a:prstGeom prst="straightConnector1">
            <a:avLst/>
          </a:prstGeom>
          <a:noFill/>
          <a:ln w="88900">
            <a:solidFill>
              <a:srgbClr val="0F243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TextBox 9"/>
          <p:cNvSpPr txBox="1"/>
          <p:nvPr userDrawn="1"/>
        </p:nvSpPr>
        <p:spPr>
          <a:xfrm>
            <a:off x="443620" y="6424572"/>
            <a:ext cx="838350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423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30363"/>
            <a:ext cx="77724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Building a Government Contractor for the 21</a:t>
            </a:r>
            <a:r>
              <a:rPr lang="en-US" baseline="30000" dirty="0"/>
              <a:t>st</a:t>
            </a:r>
            <a:r>
              <a:rPr lang="en-US" dirty="0"/>
              <a:t> Century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10038"/>
            <a:ext cx="6858000" cy="1655762"/>
          </a:xfrm>
        </p:spPr>
        <p:txBody>
          <a:bodyPr/>
          <a:lstStyle/>
          <a:p>
            <a:r>
              <a:rPr lang="en-US" dirty="0"/>
              <a:t>By Carlos Garcia</a:t>
            </a:r>
          </a:p>
          <a:p>
            <a:r>
              <a:rPr lang="en-US" dirty="0"/>
              <a:t>Owner and CEO</a:t>
            </a:r>
          </a:p>
          <a:p>
            <a:r>
              <a:rPr lang="en-US" dirty="0"/>
              <a:t>KIRA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479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650" y="1000126"/>
            <a:ext cx="7886700" cy="1325563"/>
          </a:xfrm>
        </p:spPr>
        <p:txBody>
          <a:bodyPr/>
          <a:lstStyle/>
          <a:p>
            <a:r>
              <a:rPr lang="en-US" dirty="0"/>
              <a:t>Losers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79625"/>
            <a:ext cx="7886700" cy="4351338"/>
          </a:xfrm>
        </p:spPr>
        <p:txBody>
          <a:bodyPr/>
          <a:lstStyle/>
          <a:p>
            <a:r>
              <a:rPr lang="en-US" dirty="0"/>
              <a:t>Companies that lack focus</a:t>
            </a:r>
          </a:p>
          <a:p>
            <a:r>
              <a:rPr lang="en-US" dirty="0"/>
              <a:t>Companies in denial about the amount of sole source work they can generate</a:t>
            </a:r>
          </a:p>
          <a:p>
            <a:r>
              <a:rPr lang="en-US" dirty="0"/>
              <a:t>Companies with high G &amp; A rates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573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14363"/>
            <a:ext cx="7772400" cy="2387600"/>
          </a:xfrm>
        </p:spPr>
        <p:txBody>
          <a:bodyPr/>
          <a:lstStyle/>
          <a:p>
            <a:r>
              <a:rPr lang="en-US" dirty="0"/>
              <a:t>Part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>
                <a:solidFill>
                  <a:prstClr val="black"/>
                </a:solidFill>
              </a:rPr>
              <a:t>Role of key executives in developing and implementing strategy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635950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696" y="1623098"/>
            <a:ext cx="8528604" cy="1325563"/>
          </a:xfrm>
        </p:spPr>
        <p:txBody>
          <a:bodyPr>
            <a:noAutofit/>
          </a:bodyPr>
          <a:lstStyle/>
          <a:p>
            <a:r>
              <a:rPr lang="en-US" sz="4000" dirty="0"/>
              <a:t>Role of key executives in developing and implementing strategy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87625"/>
            <a:ext cx="7886700" cy="4351338"/>
          </a:xfrm>
        </p:spPr>
        <p:txBody>
          <a:bodyPr>
            <a:normAutofit/>
          </a:bodyPr>
          <a:lstStyle/>
          <a:p>
            <a:r>
              <a:rPr lang="en-US" sz="3200" b="1" dirty="0"/>
              <a:t>Board of Directors</a:t>
            </a:r>
          </a:p>
          <a:p>
            <a:pPr lvl="1"/>
            <a:r>
              <a:rPr lang="en-US" sz="2800" dirty="0"/>
              <a:t>Selection of the Chief Executive Officer</a:t>
            </a:r>
          </a:p>
          <a:p>
            <a:pPr lvl="1"/>
            <a:r>
              <a:rPr lang="en-US" sz="2800" dirty="0"/>
              <a:t>Setting hurdle rates of return	</a:t>
            </a:r>
          </a:p>
          <a:p>
            <a:pPr lvl="1"/>
            <a:r>
              <a:rPr lang="en-US" sz="2800" dirty="0"/>
              <a:t>Allocating capital to the Chief Executive Officer</a:t>
            </a:r>
          </a:p>
          <a:p>
            <a:pPr lvl="1"/>
            <a:r>
              <a:rPr lang="en-US" sz="2800" dirty="0"/>
              <a:t>Establishing other objectives for the Chief Executive Officer</a:t>
            </a: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908128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36476" y="1635277"/>
            <a:ext cx="8444387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Role of key executives in developing and implementing strategy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87625"/>
            <a:ext cx="7886700" cy="4351338"/>
          </a:xfrm>
        </p:spPr>
        <p:txBody>
          <a:bodyPr/>
          <a:lstStyle/>
          <a:p>
            <a:r>
              <a:rPr lang="en-US" sz="3200" b="1" dirty="0"/>
              <a:t>Chief Executive Officer </a:t>
            </a:r>
          </a:p>
          <a:p>
            <a:pPr lvl="1"/>
            <a:r>
              <a:rPr lang="en-US" sz="2800" dirty="0"/>
              <a:t>Develop strategy for the organization	</a:t>
            </a:r>
          </a:p>
          <a:p>
            <a:pPr lvl="1"/>
            <a:r>
              <a:rPr lang="en-US" sz="2800" dirty="0"/>
              <a:t>Establish business plan to achieve objectives</a:t>
            </a:r>
          </a:p>
          <a:p>
            <a:pPr lvl="1"/>
            <a:r>
              <a:rPr lang="en-US" sz="2800" dirty="0"/>
              <a:t>Select key management team</a:t>
            </a:r>
          </a:p>
          <a:p>
            <a:pPr lvl="1"/>
            <a:r>
              <a:rPr lang="en-US" sz="2800" dirty="0"/>
              <a:t>Establish objectives for each member of the management team</a:t>
            </a:r>
          </a:p>
          <a:p>
            <a:pPr lvl="1"/>
            <a:r>
              <a:rPr lang="en-US" sz="2800" dirty="0"/>
              <a:t>Report to Board of Directors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7110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47650" y="1635126"/>
            <a:ext cx="8568104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Role of key executives in developing and implementing strategy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87625"/>
            <a:ext cx="7886700" cy="4351338"/>
          </a:xfrm>
        </p:spPr>
        <p:txBody>
          <a:bodyPr>
            <a:normAutofit/>
          </a:bodyPr>
          <a:lstStyle/>
          <a:p>
            <a:r>
              <a:rPr lang="en-US" sz="3200" b="1" dirty="0"/>
              <a:t>Chief Operating Officer </a:t>
            </a:r>
          </a:p>
          <a:p>
            <a:pPr lvl="1"/>
            <a:r>
              <a:rPr lang="en-US" sz="2800" dirty="0"/>
              <a:t>Manage operations</a:t>
            </a:r>
          </a:p>
          <a:p>
            <a:pPr lvl="1"/>
            <a:r>
              <a:rPr lang="en-US" sz="2800" dirty="0"/>
              <a:t>Ensure compliance with laws and regulations</a:t>
            </a:r>
          </a:p>
          <a:p>
            <a:pPr lvl="1"/>
            <a:r>
              <a:rPr lang="en-US" sz="2800" dirty="0"/>
              <a:t>Deliver operational results that meet budget</a:t>
            </a:r>
          </a:p>
          <a:p>
            <a:pPr lvl="1"/>
            <a:r>
              <a:rPr lang="en-US" sz="2800" dirty="0"/>
              <a:t>Provide inputs in business development process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688783" y="1729383"/>
            <a:ext cx="5915025" cy="752481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1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112042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47649" y="1635126"/>
            <a:ext cx="8497765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Role of key executives in developing and implementing strategy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87625"/>
            <a:ext cx="7886700" cy="4351338"/>
          </a:xfrm>
        </p:spPr>
        <p:txBody>
          <a:bodyPr>
            <a:normAutofit/>
          </a:bodyPr>
          <a:lstStyle/>
          <a:p>
            <a:r>
              <a:rPr lang="en-US" sz="3200" b="1" dirty="0"/>
              <a:t>Chief Financial Officer</a:t>
            </a:r>
          </a:p>
          <a:p>
            <a:pPr lvl="1"/>
            <a:r>
              <a:rPr lang="en-US" sz="2800" dirty="0"/>
              <a:t>Leadership of finance and accounting </a:t>
            </a:r>
          </a:p>
          <a:p>
            <a:pPr lvl="1"/>
            <a:r>
              <a:rPr lang="en-US" sz="2800" dirty="0"/>
              <a:t>Oversight of tax and audit</a:t>
            </a:r>
          </a:p>
          <a:p>
            <a:pPr lvl="1"/>
            <a:r>
              <a:rPr lang="en-US" sz="2800" dirty="0"/>
              <a:t>Oversight of rate structure</a:t>
            </a:r>
          </a:p>
          <a:p>
            <a:pPr lvl="1"/>
            <a:r>
              <a:rPr lang="en-US" sz="2800" dirty="0"/>
              <a:t>Oversight of budget</a:t>
            </a:r>
          </a:p>
          <a:p>
            <a:pPr lvl="1"/>
            <a:r>
              <a:rPr lang="en-US" sz="2800" dirty="0"/>
              <a:t>Cash flow and capital expense management</a:t>
            </a:r>
          </a:p>
          <a:p>
            <a:pPr lvl="1"/>
            <a:r>
              <a:rPr lang="en-US" sz="2800" dirty="0"/>
              <a:t>Provide inputs in business development process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688783" y="1729383"/>
            <a:ext cx="5915025" cy="752481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1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509016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47650" y="1635126"/>
            <a:ext cx="8511442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Role of key executives in developing and implementing strategy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87625"/>
            <a:ext cx="7886700" cy="4351338"/>
          </a:xfrm>
        </p:spPr>
        <p:txBody>
          <a:bodyPr>
            <a:normAutofit/>
          </a:bodyPr>
          <a:lstStyle/>
          <a:p>
            <a:r>
              <a:rPr lang="en-US" sz="3200" b="1" dirty="0"/>
              <a:t>Vice President of Business Development</a:t>
            </a:r>
          </a:p>
          <a:p>
            <a:pPr lvl="1"/>
            <a:r>
              <a:rPr lang="en-US" sz="2800" dirty="0"/>
              <a:t>Manage all business development initiatives</a:t>
            </a:r>
          </a:p>
          <a:p>
            <a:pPr lvl="1"/>
            <a:r>
              <a:rPr lang="en-US" sz="2800" dirty="0"/>
              <a:t>Manage bid and proposal processes</a:t>
            </a:r>
          </a:p>
          <a:p>
            <a:pPr lvl="1"/>
            <a:r>
              <a:rPr lang="en-US" sz="2800" dirty="0"/>
              <a:t>Manage inputs from other key executives in the business development process</a:t>
            </a:r>
          </a:p>
          <a:p>
            <a:pPr lvl="1"/>
            <a:r>
              <a:rPr lang="en-US" sz="2800" dirty="0"/>
              <a:t>Ensure that business development process aligns with strategic goals</a:t>
            </a:r>
          </a:p>
        </p:txBody>
      </p:sp>
    </p:spTree>
    <p:extLst>
      <p:ext uri="{BB962C8B-B14F-4D97-AF65-F5344CB8AC3E}">
        <p14:creationId xmlns:p14="http://schemas.microsoft.com/office/powerpoint/2010/main" val="28800642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997" y="1000126"/>
            <a:ext cx="9037121" cy="1325563"/>
          </a:xfrm>
        </p:spPr>
        <p:txBody>
          <a:bodyPr/>
          <a:lstStyle/>
          <a:p>
            <a:r>
              <a:rPr lang="en-US" dirty="0"/>
              <a:t>Classic mistakes made by contractors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79625"/>
            <a:ext cx="7886700" cy="4351338"/>
          </a:xfrm>
        </p:spPr>
        <p:txBody>
          <a:bodyPr>
            <a:normAutofit/>
          </a:bodyPr>
          <a:lstStyle/>
          <a:p>
            <a:r>
              <a:rPr lang="en-US" sz="2400" dirty="0"/>
              <a:t>Marketing 8(a) status as their only competitive advantage</a:t>
            </a:r>
          </a:p>
          <a:p>
            <a:r>
              <a:rPr lang="en-US" sz="2400" dirty="0"/>
              <a:t>Thinking that contracts are simply job shop rebadging operations</a:t>
            </a:r>
          </a:p>
          <a:p>
            <a:r>
              <a:rPr lang="en-US" sz="2400" dirty="0"/>
              <a:t>Failing to understand the customer’s objective on each solicitation</a:t>
            </a:r>
          </a:p>
          <a:p>
            <a:r>
              <a:rPr lang="en-US" sz="2400" dirty="0"/>
              <a:t>Failing to budget sufficient time and money for key solicitations</a:t>
            </a:r>
          </a:p>
          <a:p>
            <a:r>
              <a:rPr lang="en-US" sz="2400" dirty="0"/>
              <a:t>Spreading Business development budgets over a large number of opportunities</a:t>
            </a:r>
          </a:p>
        </p:txBody>
      </p:sp>
    </p:spTree>
    <p:extLst>
      <p:ext uri="{BB962C8B-B14F-4D97-AF65-F5344CB8AC3E}">
        <p14:creationId xmlns:p14="http://schemas.microsoft.com/office/powerpoint/2010/main" val="3531701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87363"/>
            <a:ext cx="7772400" cy="2387600"/>
          </a:xfrm>
        </p:spPr>
        <p:txBody>
          <a:bodyPr/>
          <a:lstStyle/>
          <a:p>
            <a:r>
              <a:rPr lang="en-US" dirty="0"/>
              <a:t>Part 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 dirty="0"/>
              <a:t>Budgeting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2497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649" y="1381126"/>
            <a:ext cx="8452827" cy="1325563"/>
          </a:xfrm>
        </p:spPr>
        <p:txBody>
          <a:bodyPr>
            <a:normAutofit/>
          </a:bodyPr>
          <a:lstStyle/>
          <a:p>
            <a:r>
              <a:rPr lang="en-US" sz="4000" dirty="0"/>
              <a:t>Challenges of budgeting in government contracting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841625"/>
            <a:ext cx="7886700" cy="4351338"/>
          </a:xfrm>
        </p:spPr>
        <p:txBody>
          <a:bodyPr/>
          <a:lstStyle/>
          <a:p>
            <a:r>
              <a:rPr lang="en-US" dirty="0"/>
              <a:t>Contract awards get delayed</a:t>
            </a:r>
          </a:p>
          <a:p>
            <a:r>
              <a:rPr lang="en-US" dirty="0"/>
              <a:t>Protests delay contract starts</a:t>
            </a:r>
          </a:p>
          <a:p>
            <a:r>
              <a:rPr lang="en-US" dirty="0"/>
              <a:t>Government shut downs </a:t>
            </a:r>
          </a:p>
          <a:p>
            <a:r>
              <a:rPr lang="en-US" dirty="0"/>
              <a:t>Changing customer priorities</a:t>
            </a:r>
          </a:p>
        </p:txBody>
      </p:sp>
    </p:spTree>
    <p:extLst>
      <p:ext uri="{BB962C8B-B14F-4D97-AF65-F5344CB8AC3E}">
        <p14:creationId xmlns:p14="http://schemas.microsoft.com/office/powerpoint/2010/main" val="2556833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649" y="1381126"/>
            <a:ext cx="8523165" cy="1325563"/>
          </a:xfrm>
        </p:spPr>
        <p:txBody>
          <a:bodyPr>
            <a:normAutofit/>
          </a:bodyPr>
          <a:lstStyle/>
          <a:p>
            <a:r>
              <a:rPr lang="en-US" sz="4000" dirty="0"/>
              <a:t>The world has changed for government contractors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714625"/>
            <a:ext cx="7886700" cy="4351338"/>
          </a:xfrm>
        </p:spPr>
        <p:txBody>
          <a:bodyPr/>
          <a:lstStyle/>
          <a:p>
            <a:r>
              <a:rPr lang="en-US" dirty="0"/>
              <a:t>Far greater number of regulations</a:t>
            </a:r>
          </a:p>
          <a:p>
            <a:r>
              <a:rPr lang="en-US" dirty="0"/>
              <a:t>Price becoming increasingly important</a:t>
            </a:r>
          </a:p>
          <a:p>
            <a:r>
              <a:rPr lang="en-US" dirty="0"/>
              <a:t>Larger contractors are consolidation</a:t>
            </a:r>
          </a:p>
          <a:p>
            <a:r>
              <a:rPr lang="en-US" dirty="0"/>
              <a:t>Proliferation of multiple award contracts</a:t>
            </a:r>
          </a:p>
          <a:p>
            <a:r>
              <a:rPr lang="en-US" dirty="0"/>
              <a:t>Change from cost plus to firm fixed price contracts</a:t>
            </a:r>
          </a:p>
        </p:txBody>
      </p:sp>
    </p:spTree>
    <p:extLst>
      <p:ext uri="{BB962C8B-B14F-4D97-AF65-F5344CB8AC3E}">
        <p14:creationId xmlns:p14="http://schemas.microsoft.com/office/powerpoint/2010/main" val="11949655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650" y="1127126"/>
            <a:ext cx="7886700" cy="1325563"/>
          </a:xfrm>
        </p:spPr>
        <p:txBody>
          <a:bodyPr/>
          <a:lstStyle/>
          <a:p>
            <a:r>
              <a:rPr lang="en-US" dirty="0"/>
              <a:t>Budgeting must be done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06625"/>
            <a:ext cx="7886700" cy="4351338"/>
          </a:xfrm>
        </p:spPr>
        <p:txBody>
          <a:bodyPr/>
          <a:lstStyle/>
          <a:p>
            <a:r>
              <a:rPr lang="en-US" dirty="0"/>
              <a:t>Most budgets are too optimistic on contract awards</a:t>
            </a:r>
          </a:p>
          <a:p>
            <a:r>
              <a:rPr lang="en-US" dirty="0"/>
              <a:t>Most budgets are too optimistic on revenue generation</a:t>
            </a:r>
          </a:p>
          <a:p>
            <a:r>
              <a:rPr lang="en-US" dirty="0"/>
              <a:t>Most budgets underestimate business development expense</a:t>
            </a:r>
          </a:p>
          <a:p>
            <a:r>
              <a:rPr lang="en-US" dirty="0"/>
              <a:t>Most budgets underestimate start up costs on contracts</a:t>
            </a:r>
          </a:p>
          <a:p>
            <a:r>
              <a:rPr lang="en-US" dirty="0"/>
              <a:t>Most budgets underestimate legal expense</a:t>
            </a:r>
          </a:p>
        </p:txBody>
      </p:sp>
    </p:spTree>
    <p:extLst>
      <p:ext uri="{BB962C8B-B14F-4D97-AF65-F5344CB8AC3E}">
        <p14:creationId xmlns:p14="http://schemas.microsoft.com/office/powerpoint/2010/main" val="19319393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504" y="1000126"/>
            <a:ext cx="8680862" cy="1325563"/>
          </a:xfrm>
        </p:spPr>
        <p:txBody>
          <a:bodyPr>
            <a:normAutofit/>
          </a:bodyPr>
          <a:lstStyle/>
          <a:p>
            <a:r>
              <a:rPr lang="en-US" sz="4000" dirty="0"/>
              <a:t>Zero based budgeting is safely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79625"/>
            <a:ext cx="7886700" cy="4351338"/>
          </a:xfrm>
        </p:spPr>
        <p:txBody>
          <a:bodyPr>
            <a:normAutofit/>
          </a:bodyPr>
          <a:lstStyle/>
          <a:p>
            <a:r>
              <a:rPr lang="en-US" sz="2600" dirty="0"/>
              <a:t>Start each year’s budget with a blank sheet of paper</a:t>
            </a:r>
          </a:p>
          <a:p>
            <a:r>
              <a:rPr lang="en-US" sz="2600" dirty="0"/>
              <a:t>Start by listing only the most critical expenses</a:t>
            </a:r>
          </a:p>
          <a:p>
            <a:r>
              <a:rPr lang="en-US" sz="2600" dirty="0"/>
              <a:t>Then add the fixed expense</a:t>
            </a:r>
          </a:p>
          <a:p>
            <a:r>
              <a:rPr lang="en-US" sz="2600" dirty="0"/>
              <a:t>Finally add variable expense</a:t>
            </a:r>
          </a:p>
          <a:p>
            <a:r>
              <a:rPr lang="en-US" sz="2600" dirty="0"/>
              <a:t>Budget revenue expectation and associated costs separately and then combine them</a:t>
            </a:r>
          </a:p>
          <a:p>
            <a:r>
              <a:rPr lang="en-US" sz="2600" dirty="0"/>
              <a:t>Avoid backing into numbers</a:t>
            </a:r>
          </a:p>
        </p:txBody>
      </p:sp>
    </p:spTree>
    <p:extLst>
      <p:ext uri="{BB962C8B-B14F-4D97-AF65-F5344CB8AC3E}">
        <p14:creationId xmlns:p14="http://schemas.microsoft.com/office/powerpoint/2010/main" val="31953092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650" y="1000126"/>
            <a:ext cx="7886700" cy="1325563"/>
          </a:xfrm>
        </p:spPr>
        <p:txBody>
          <a:bodyPr/>
          <a:lstStyle/>
          <a:p>
            <a:r>
              <a:rPr lang="en-US" dirty="0"/>
              <a:t>Teaming and partnering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79625"/>
            <a:ext cx="7886700" cy="4351338"/>
          </a:xfrm>
        </p:spPr>
        <p:txBody>
          <a:bodyPr>
            <a:normAutofit/>
          </a:bodyPr>
          <a:lstStyle/>
          <a:p>
            <a:r>
              <a:rPr lang="en-US" sz="2400" dirty="0"/>
              <a:t>Approach teaming carefully</a:t>
            </a:r>
          </a:p>
          <a:p>
            <a:r>
              <a:rPr lang="en-US" sz="2400" dirty="0"/>
              <a:t>Invest the time to get to know your partner</a:t>
            </a:r>
          </a:p>
          <a:p>
            <a:r>
              <a:rPr lang="en-US" sz="2400" dirty="0"/>
              <a:t>Understand your partner’s mission and objectives</a:t>
            </a:r>
          </a:p>
          <a:p>
            <a:r>
              <a:rPr lang="en-US" sz="2400" dirty="0"/>
              <a:t>Investigate their prior experience teaming</a:t>
            </a:r>
          </a:p>
          <a:p>
            <a:r>
              <a:rPr lang="en-US" sz="2400" dirty="0"/>
              <a:t>Look for opportunities to creating long term agreements</a:t>
            </a:r>
          </a:p>
          <a:p>
            <a:r>
              <a:rPr lang="en-US" sz="2400" dirty="0"/>
              <a:t>Check SBA and other regulations in entering into agreements</a:t>
            </a:r>
          </a:p>
          <a:p>
            <a:r>
              <a:rPr lang="en-US" sz="2400" dirty="0"/>
              <a:t>State in your agreements how companies can exit partnership</a:t>
            </a:r>
          </a:p>
        </p:txBody>
      </p:sp>
    </p:spTree>
    <p:extLst>
      <p:ext uri="{BB962C8B-B14F-4D97-AF65-F5344CB8AC3E}">
        <p14:creationId xmlns:p14="http://schemas.microsoft.com/office/powerpoint/2010/main" val="16254032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9538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650" y="1254126"/>
            <a:ext cx="78867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The landscape has changed for government contractors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87625"/>
            <a:ext cx="7886700" cy="4351338"/>
          </a:xfrm>
        </p:spPr>
        <p:txBody>
          <a:bodyPr>
            <a:normAutofit/>
          </a:bodyPr>
          <a:lstStyle/>
          <a:p>
            <a:r>
              <a:rPr lang="en-US" sz="2600" dirty="0"/>
              <a:t>The government will continue to spend money on contractors</a:t>
            </a:r>
          </a:p>
          <a:p>
            <a:r>
              <a:rPr lang="en-US" sz="2600" dirty="0"/>
              <a:t>Contractors will be under pressure to perform – on budget and on schedule</a:t>
            </a:r>
          </a:p>
          <a:p>
            <a:r>
              <a:rPr lang="en-US" sz="2600" dirty="0"/>
              <a:t>Firm Fixed Price contracts will continue to be the norm</a:t>
            </a:r>
          </a:p>
          <a:p>
            <a:r>
              <a:rPr lang="en-US" sz="2600" dirty="0"/>
              <a:t>Low Cost Technically Acceptable evaluation criteria will become the norm</a:t>
            </a:r>
          </a:p>
          <a:p>
            <a:r>
              <a:rPr lang="en-US" sz="2600" dirty="0"/>
              <a:t>More risk will shift to contractors so price accordingly</a:t>
            </a:r>
          </a:p>
        </p:txBody>
      </p:sp>
    </p:spTree>
    <p:extLst>
      <p:ext uri="{BB962C8B-B14F-4D97-AF65-F5344CB8AC3E}">
        <p14:creationId xmlns:p14="http://schemas.microsoft.com/office/powerpoint/2010/main" val="7321750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254126"/>
            <a:ext cx="7886700" cy="1325563"/>
          </a:xfrm>
        </p:spPr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2066" y="2506662"/>
            <a:ext cx="7886700" cy="4351338"/>
          </a:xfrm>
        </p:spPr>
        <p:txBody>
          <a:bodyPr/>
          <a:lstStyle/>
          <a:p>
            <a:r>
              <a:rPr lang="en-US" dirty="0"/>
              <a:t>Contact: Carlos Garcia </a:t>
            </a:r>
          </a:p>
          <a:p>
            <a:r>
              <a:rPr lang="en-US" dirty="0"/>
              <a:t>email cgarcia@kira.com</a:t>
            </a:r>
          </a:p>
        </p:txBody>
      </p:sp>
    </p:spTree>
    <p:extLst>
      <p:ext uri="{BB962C8B-B14F-4D97-AF65-F5344CB8AC3E}">
        <p14:creationId xmlns:p14="http://schemas.microsoft.com/office/powerpoint/2010/main" val="1390865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650" y="1127126"/>
            <a:ext cx="7886700" cy="1325563"/>
          </a:xfrm>
        </p:spPr>
        <p:txBody>
          <a:bodyPr/>
          <a:lstStyle/>
          <a:p>
            <a:r>
              <a:rPr lang="en-US" dirty="0"/>
              <a:t>Far greater number of regulations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06625"/>
            <a:ext cx="7886700" cy="4351338"/>
          </a:xfrm>
        </p:spPr>
        <p:txBody>
          <a:bodyPr/>
          <a:lstStyle/>
          <a:p>
            <a:r>
              <a:rPr lang="en-US" dirty="0"/>
              <a:t>Department of Labor regulations are onerous</a:t>
            </a:r>
          </a:p>
          <a:p>
            <a:r>
              <a:rPr lang="en-US" dirty="0"/>
              <a:t>Contractors must certify far more items on a contract</a:t>
            </a:r>
          </a:p>
          <a:p>
            <a:r>
              <a:rPr lang="en-US" dirty="0"/>
              <a:t>More inspections by OSHA and other regulators</a:t>
            </a:r>
          </a:p>
          <a:p>
            <a:r>
              <a:rPr lang="en-US" dirty="0"/>
              <a:t>Fines can be very large</a:t>
            </a:r>
          </a:p>
          <a:p>
            <a:r>
              <a:rPr lang="en-US" dirty="0"/>
              <a:t>Paperwork requirements have increased</a:t>
            </a:r>
          </a:p>
          <a:p>
            <a:r>
              <a:rPr lang="en-US" dirty="0"/>
              <a:t>Retention of records increasingly important</a:t>
            </a:r>
          </a:p>
        </p:txBody>
      </p:sp>
    </p:spTree>
    <p:extLst>
      <p:ext uri="{BB962C8B-B14F-4D97-AF65-F5344CB8AC3E}">
        <p14:creationId xmlns:p14="http://schemas.microsoft.com/office/powerpoint/2010/main" val="3417539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005" y="1127126"/>
            <a:ext cx="8953995" cy="1325563"/>
          </a:xfrm>
        </p:spPr>
        <p:txBody>
          <a:bodyPr/>
          <a:lstStyle/>
          <a:p>
            <a:r>
              <a:rPr lang="en-US" dirty="0"/>
              <a:t>Price becoming increasingly important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06625"/>
            <a:ext cx="7886700" cy="4351338"/>
          </a:xfrm>
        </p:spPr>
        <p:txBody>
          <a:bodyPr/>
          <a:lstStyle/>
          <a:p>
            <a:r>
              <a:rPr lang="en-US" dirty="0"/>
              <a:t>Congress is mandating that agencies save money</a:t>
            </a:r>
          </a:p>
          <a:p>
            <a:r>
              <a:rPr lang="en-US" dirty="0"/>
              <a:t>The requirements grow but the compensation does not</a:t>
            </a:r>
          </a:p>
          <a:p>
            <a:r>
              <a:rPr lang="en-US" dirty="0"/>
              <a:t>Most contracting officers gravitating to low cost offeror</a:t>
            </a:r>
          </a:p>
        </p:txBody>
      </p:sp>
    </p:spTree>
    <p:extLst>
      <p:ext uri="{BB962C8B-B14F-4D97-AF65-F5344CB8AC3E}">
        <p14:creationId xmlns:p14="http://schemas.microsoft.com/office/powerpoint/2010/main" val="1642943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650" y="1368261"/>
            <a:ext cx="7886700" cy="1325563"/>
          </a:xfrm>
        </p:spPr>
        <p:txBody>
          <a:bodyPr/>
          <a:lstStyle/>
          <a:p>
            <a:r>
              <a:rPr lang="en-US" dirty="0"/>
              <a:t>Large contractors are merging and consolidating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701760"/>
            <a:ext cx="7886700" cy="4351338"/>
          </a:xfrm>
        </p:spPr>
        <p:txBody>
          <a:bodyPr>
            <a:normAutofit/>
          </a:bodyPr>
          <a:lstStyle/>
          <a:p>
            <a:r>
              <a:rPr lang="en-US" sz="2400" dirty="0"/>
              <a:t>Many large businesses have merged</a:t>
            </a:r>
          </a:p>
          <a:p>
            <a:r>
              <a:rPr lang="en-US" sz="2400" dirty="0"/>
              <a:t>This makes it difficult to gain traction for teaming and subcontracting</a:t>
            </a:r>
          </a:p>
          <a:p>
            <a:r>
              <a:rPr lang="en-US" sz="2400" dirty="0"/>
              <a:t>Frequent reorganizations make it hard to know who the buyer is</a:t>
            </a:r>
          </a:p>
          <a:p>
            <a:r>
              <a:rPr lang="en-US" sz="2400" dirty="0"/>
              <a:t>When two companies merge they may select legacy subcontractors from one of the companies</a:t>
            </a:r>
          </a:p>
          <a:p>
            <a:r>
              <a:rPr lang="en-US" sz="2400" dirty="0"/>
              <a:t>Individuals with whom relationships have been forged may leave company</a:t>
            </a:r>
          </a:p>
        </p:txBody>
      </p:sp>
    </p:spTree>
    <p:extLst>
      <p:ext uri="{BB962C8B-B14F-4D97-AF65-F5344CB8AC3E}">
        <p14:creationId xmlns:p14="http://schemas.microsoft.com/office/powerpoint/2010/main" val="4293388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650" y="1381126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Increasing number of Multiple Award Task Order Contracts (MATOC)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841625"/>
            <a:ext cx="7886700" cy="4351338"/>
          </a:xfrm>
        </p:spPr>
        <p:txBody>
          <a:bodyPr/>
          <a:lstStyle/>
          <a:p>
            <a:r>
              <a:rPr lang="en-US" dirty="0"/>
              <a:t>These contract vehicles do not guarantee work</a:t>
            </a:r>
          </a:p>
          <a:p>
            <a:r>
              <a:rPr lang="en-US" dirty="0"/>
              <a:t>Bid and Proposal costs do not end with award of MATOC</a:t>
            </a:r>
          </a:p>
          <a:p>
            <a:r>
              <a:rPr lang="en-US" dirty="0"/>
              <a:t>Risk that MATOCs may not be funded</a:t>
            </a:r>
          </a:p>
          <a:p>
            <a:r>
              <a:rPr lang="en-US" dirty="0"/>
              <a:t>Risk of protest at MATOC level and Task level</a:t>
            </a:r>
          </a:p>
          <a:p>
            <a:r>
              <a:rPr lang="en-US" dirty="0"/>
              <a:t>Customer may decide not to use MATOC </a:t>
            </a:r>
          </a:p>
        </p:txBody>
      </p:sp>
    </p:spTree>
    <p:extLst>
      <p:ext uri="{BB962C8B-B14F-4D97-AF65-F5344CB8AC3E}">
        <p14:creationId xmlns:p14="http://schemas.microsoft.com/office/powerpoint/2010/main" val="3590617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650" y="1254126"/>
            <a:ext cx="78867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Change from cost plus to firm fixed price contracts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87625"/>
            <a:ext cx="7886700" cy="4351338"/>
          </a:xfrm>
        </p:spPr>
        <p:txBody>
          <a:bodyPr/>
          <a:lstStyle/>
          <a:p>
            <a:r>
              <a:rPr lang="en-US" dirty="0"/>
              <a:t>Price is more important than ever</a:t>
            </a:r>
          </a:p>
          <a:p>
            <a:r>
              <a:rPr lang="en-US" dirty="0"/>
              <a:t>More risk to contractors</a:t>
            </a:r>
          </a:p>
          <a:p>
            <a:r>
              <a:rPr lang="en-US" dirty="0"/>
              <a:t>Fewer equitable adjustments</a:t>
            </a:r>
          </a:p>
          <a:p>
            <a:r>
              <a:rPr lang="en-US" dirty="0"/>
              <a:t>Importance of understanding work load data</a:t>
            </a:r>
          </a:p>
          <a:p>
            <a:r>
              <a:rPr lang="en-US" dirty="0"/>
              <a:t>Need to deliver service efficiently</a:t>
            </a:r>
          </a:p>
          <a:p>
            <a:r>
              <a:rPr lang="en-US" dirty="0"/>
              <a:t>Time is money</a:t>
            </a:r>
          </a:p>
          <a:p>
            <a:r>
              <a:rPr lang="en-US" dirty="0"/>
              <a:t>Low G &amp; A essential</a:t>
            </a:r>
          </a:p>
        </p:txBody>
      </p:sp>
    </p:spTree>
    <p:extLst>
      <p:ext uri="{BB962C8B-B14F-4D97-AF65-F5344CB8AC3E}">
        <p14:creationId xmlns:p14="http://schemas.microsoft.com/office/powerpoint/2010/main" val="2610359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Part 2</a:t>
            </a:r>
            <a:br>
              <a:rPr lang="en-US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/>
              <a:t>Winners and losers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33029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808" y="988403"/>
            <a:ext cx="7886700" cy="1325563"/>
          </a:xfrm>
        </p:spPr>
        <p:txBody>
          <a:bodyPr/>
          <a:lstStyle/>
          <a:p>
            <a:r>
              <a:rPr lang="en-US" dirty="0"/>
              <a:t>Winners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79625"/>
            <a:ext cx="7886700" cy="4351338"/>
          </a:xfrm>
        </p:spPr>
        <p:txBody>
          <a:bodyPr/>
          <a:lstStyle/>
          <a:p>
            <a:r>
              <a:rPr lang="en-US" dirty="0"/>
              <a:t>Companies that focus on industries where they possess advantages</a:t>
            </a:r>
          </a:p>
          <a:p>
            <a:r>
              <a:rPr lang="en-US" dirty="0"/>
              <a:t>Companies that can manage service efficiently</a:t>
            </a:r>
          </a:p>
          <a:p>
            <a:r>
              <a:rPr lang="en-US" dirty="0"/>
              <a:t>Companies with low G &amp; A rates</a:t>
            </a:r>
          </a:p>
        </p:txBody>
      </p:sp>
    </p:spTree>
    <p:extLst>
      <p:ext uri="{BB962C8B-B14F-4D97-AF65-F5344CB8AC3E}">
        <p14:creationId xmlns:p14="http://schemas.microsoft.com/office/powerpoint/2010/main" val="2074771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10015</TotalTime>
  <Words>773</Words>
  <Application>Microsoft Macintosh PowerPoint</Application>
  <PresentationFormat>On-screen Show (4:3)</PresentationFormat>
  <Paragraphs>130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Building a Government Contractor for the 21st Century</vt:lpstr>
      <vt:lpstr>The world has changed for government contractors</vt:lpstr>
      <vt:lpstr>Far greater number of regulations</vt:lpstr>
      <vt:lpstr>Price becoming increasingly important</vt:lpstr>
      <vt:lpstr>Large contractors are merging and consolidating</vt:lpstr>
      <vt:lpstr>Increasing number of Multiple Award Task Order Contracts (MATOC)</vt:lpstr>
      <vt:lpstr>Change from cost plus to firm fixed price contracts</vt:lpstr>
      <vt:lpstr>Part 2 </vt:lpstr>
      <vt:lpstr>Winners</vt:lpstr>
      <vt:lpstr>Losers</vt:lpstr>
      <vt:lpstr>Part 3</vt:lpstr>
      <vt:lpstr>Role of key executives in developing and implementing strategy </vt:lpstr>
      <vt:lpstr>Role of key executives in developing and implementing strategy </vt:lpstr>
      <vt:lpstr>Role of key executives in developing and implementing strategy </vt:lpstr>
      <vt:lpstr>Role of key executives in developing and implementing strategy </vt:lpstr>
      <vt:lpstr>Role of key executives in developing and implementing strategy </vt:lpstr>
      <vt:lpstr>Classic mistakes made by contractors</vt:lpstr>
      <vt:lpstr>Part 4</vt:lpstr>
      <vt:lpstr>Challenges of budgeting in government contracting</vt:lpstr>
      <vt:lpstr>Budgeting must be done</vt:lpstr>
      <vt:lpstr>Zero based budgeting is safely approach</vt:lpstr>
      <vt:lpstr>Teaming and partnering</vt:lpstr>
      <vt:lpstr>Conclusions</vt:lpstr>
      <vt:lpstr>The landscape has changed for government contractors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Weekly Task Update</dc:title>
  <dc:creator>Constance O'Brien</dc:creator>
  <cp:lastModifiedBy>Intern</cp:lastModifiedBy>
  <cp:revision>270</cp:revision>
  <dcterms:created xsi:type="dcterms:W3CDTF">2013-11-21T16:14:22Z</dcterms:created>
  <dcterms:modified xsi:type="dcterms:W3CDTF">2016-09-10T01:27:52Z</dcterms:modified>
</cp:coreProperties>
</file>